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302" r:id="rId4"/>
    <p:sldId id="260" r:id="rId5"/>
    <p:sldId id="296" r:id="rId6"/>
    <p:sldId id="297" r:id="rId7"/>
    <p:sldId id="303" r:id="rId8"/>
    <p:sldId id="298" r:id="rId9"/>
    <p:sldId id="299" r:id="rId10"/>
    <p:sldId id="300" r:id="rId11"/>
    <p:sldId id="301" r:id="rId12"/>
  </p:sldIdLst>
  <p:sldSz cx="9144000" cy="5143500" type="screen16x9"/>
  <p:notesSz cx="6858000" cy="9144000"/>
  <p:embeddedFontLst>
    <p:embeddedFont>
      <p:font typeface="Raleway" panose="020B0604020202020204" charset="-94"/>
      <p:regular r:id="rId14"/>
      <p:bold r:id="rId15"/>
      <p:italic r:id="rId16"/>
      <p:boldItalic r:id="rId17"/>
    </p:embeddedFont>
    <p:embeddedFont>
      <p:font typeface="Righteous" panose="020B0604020202020204" charset="0"/>
      <p:regular r:id="rId18"/>
    </p:embeddedFont>
    <p:embeddedFont>
      <p:font typeface="Raleway Medium" panose="020B0604020202020204" charset="-94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900"/>
    <a:srgbClr val="3266CC"/>
    <a:srgbClr val="DC3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16CC61-5E98-44B4-8B49-F99B7B6BEEEE}">
  <a:tblStyle styleId="{2F16CC61-5E98-44B4-8B49-F99B7B6BEE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1A00FF-CC3F-4299-BEF2-C9ECA0BFB6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85f5e79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85f5e794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86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81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313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498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88947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598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46450" y="1030150"/>
            <a:ext cx="6251100" cy="23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15164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46450" y="3703850"/>
            <a:ext cx="625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151646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79334" r="7332" b="76283"/>
          <a:stretch/>
        </p:blipFill>
        <p:spPr>
          <a:xfrm>
            <a:off x="8128075" y="443675"/>
            <a:ext cx="833049" cy="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975" y="2922350"/>
            <a:ext cx="4296150" cy="22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91371">
            <a:off x="-862400" y="3261216"/>
            <a:ext cx="3155003" cy="165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4500004">
            <a:off x="7922024" y="205100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372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20000" y="1863900"/>
            <a:ext cx="40092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>
            <a:spLocks noGrp="1"/>
          </p:cNvSpPr>
          <p:nvPr>
            <p:ph type="pic" idx="2"/>
          </p:nvPr>
        </p:nvSpPr>
        <p:spPr>
          <a:xfrm>
            <a:off x="5596300" y="535000"/>
            <a:ext cx="2832600" cy="406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l="51111" t="18831" r="28815" b="54831"/>
          <a:stretch/>
        </p:blipFill>
        <p:spPr>
          <a:xfrm rot="-6299996">
            <a:off x="-728500" y="4025282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l="55999"/>
          <a:stretch/>
        </p:blipFill>
        <p:spPr>
          <a:xfrm>
            <a:off x="7658476" y="3514300"/>
            <a:ext cx="1540849" cy="19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4500004">
            <a:off x="571799" y="4192325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3">
            <a:alphaModFix/>
          </a:blip>
          <a:srcRect l="79334" r="7332" b="76283"/>
          <a:stretch/>
        </p:blipFill>
        <p:spPr>
          <a:xfrm>
            <a:off x="8128075" y="443675"/>
            <a:ext cx="833049" cy="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975" y="2922350"/>
            <a:ext cx="4296150" cy="22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l="51111" t="18831" r="28815" b="54831"/>
          <a:stretch/>
        </p:blipFill>
        <p:spPr>
          <a:xfrm rot="4500004">
            <a:off x="-850576" y="3541800"/>
            <a:ext cx="1835576" cy="13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l="55999"/>
          <a:stretch/>
        </p:blipFill>
        <p:spPr>
          <a:xfrm>
            <a:off x="7787176" y="3603250"/>
            <a:ext cx="1540849" cy="19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91371">
            <a:off x="-862400" y="3261216"/>
            <a:ext cx="3155003" cy="165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l="51111" t="18831" r="28815" b="54831"/>
          <a:stretch/>
        </p:blipFill>
        <p:spPr>
          <a:xfrm rot="4500004">
            <a:off x="7922024" y="205100"/>
            <a:ext cx="1835576" cy="13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480770" y="85800"/>
            <a:ext cx="8182459" cy="3618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400" dirty="0" err="1" smtClean="0"/>
              <a:t>Classification</a:t>
            </a:r>
            <a:r>
              <a:rPr lang="tr-TR" sz="4400" dirty="0" smtClean="0"/>
              <a:t> of </a:t>
            </a:r>
            <a:br>
              <a:rPr lang="tr-TR" sz="4400" dirty="0" smtClean="0"/>
            </a:br>
            <a:r>
              <a:rPr lang="tr-TR" sz="4400" dirty="0" err="1" smtClean="0"/>
              <a:t>Hypertension</a:t>
            </a:r>
            <a:r>
              <a:rPr lang="tr-TR" sz="4400" dirty="0" smtClean="0"/>
              <a:t> </a:t>
            </a:r>
            <a:r>
              <a:rPr lang="tr-TR" sz="4400" dirty="0" smtClean="0"/>
              <a:t>on </a:t>
            </a:r>
            <a:r>
              <a:rPr lang="tr-TR" sz="4400" dirty="0" err="1" smtClean="0"/>
              <a:t>Individuals</a:t>
            </a:r>
            <a:r>
              <a:rPr lang="tr-TR" sz="4400" dirty="0" smtClean="0"/>
              <a:t> </a:t>
            </a:r>
            <a:r>
              <a:rPr lang="tr-TR" sz="4400" dirty="0" err="1" smtClean="0"/>
              <a:t>using</a:t>
            </a:r>
            <a:r>
              <a:rPr lang="tr-TR" sz="4400" dirty="0" smtClean="0"/>
              <a:t> </a:t>
            </a:r>
            <a:br>
              <a:rPr lang="tr-TR" sz="4400" dirty="0" smtClean="0"/>
            </a:br>
            <a:r>
              <a:rPr lang="tr-TR" sz="4400" dirty="0" err="1" smtClean="0"/>
              <a:t>Decision</a:t>
            </a:r>
            <a:r>
              <a:rPr lang="tr-TR" sz="4400" dirty="0" smtClean="0"/>
              <a:t> </a:t>
            </a:r>
            <a:r>
              <a:rPr lang="tr-TR" sz="4400" dirty="0" err="1" smtClean="0"/>
              <a:t>Tree</a:t>
            </a:r>
            <a:r>
              <a:rPr lang="tr-TR" sz="4400" dirty="0" smtClean="0"/>
              <a:t> </a:t>
            </a:r>
            <a:r>
              <a:rPr lang="tr-TR" sz="4400" dirty="0" err="1" smtClean="0"/>
              <a:t>Algorithm</a:t>
            </a:r>
            <a:endParaRPr sz="4400"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1446450" y="3703850"/>
            <a:ext cx="625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smtClean="0"/>
              <a:t>DURAN DUMAN 190101037</a:t>
            </a:r>
            <a:endParaRPr dirty="0"/>
          </a:p>
        </p:txBody>
      </p:sp>
      <p:cxnSp>
        <p:nvCxnSpPr>
          <p:cNvPr id="181" name="Google Shape;181;p27"/>
          <p:cNvCxnSpPr/>
          <p:nvPr/>
        </p:nvCxnSpPr>
        <p:spPr>
          <a:xfrm>
            <a:off x="1889699" y="3681359"/>
            <a:ext cx="5364600" cy="0"/>
          </a:xfrm>
          <a:prstGeom prst="straightConnector1">
            <a:avLst/>
          </a:prstGeom>
          <a:noFill/>
          <a:ln w="19050" cap="flat" cmpd="sng">
            <a:solidFill>
              <a:srgbClr val="15164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l="51111" t="18831" r="28815" b="54831"/>
          <a:stretch/>
        </p:blipFill>
        <p:spPr>
          <a:xfrm rot="4500004">
            <a:off x="571799" y="4192325"/>
            <a:ext cx="1835576" cy="13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l="55999"/>
          <a:stretch/>
        </p:blipFill>
        <p:spPr>
          <a:xfrm rot="10800000">
            <a:off x="-82000" y="-277775"/>
            <a:ext cx="2107223" cy="26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053718" y="368825"/>
            <a:ext cx="5036564" cy="572700"/>
          </a:xfrm>
        </p:spPr>
        <p:txBody>
          <a:bodyPr/>
          <a:lstStyle/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fold</a:t>
            </a:r>
            <a:r>
              <a:rPr lang="tr-TR" dirty="0" smtClean="0"/>
              <a:t> 4, 5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68490" y="1226712"/>
            <a:ext cx="3552286" cy="3573888"/>
          </a:xfrm>
        </p:spPr>
        <p:txBody>
          <a:bodyPr/>
          <a:lstStyle/>
          <a:p>
            <a:pPr marL="139700" indent="0">
              <a:buNone/>
            </a:pPr>
            <a:r>
              <a:rPr lang="en-US" sz="1600" b="1" dirty="0"/>
              <a:t>Fold </a:t>
            </a:r>
            <a:r>
              <a:rPr lang="tr-TR" sz="1600" b="1" dirty="0"/>
              <a:t>4</a:t>
            </a:r>
            <a:endParaRPr lang="tr-TR" sz="1600" b="1" dirty="0" smtClean="0"/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dirty="0"/>
              <a:t>Confusion </a:t>
            </a:r>
            <a:r>
              <a:rPr lang="en-US" sz="1600" dirty="0" smtClean="0"/>
              <a:t>Matrix</a:t>
            </a:r>
            <a:r>
              <a:rPr lang="tr-TR" sz="1600" dirty="0" smtClean="0"/>
              <a:t>:</a:t>
            </a:r>
            <a:endParaRPr lang="en-US" sz="1600" dirty="0"/>
          </a:p>
          <a:p>
            <a:pPr marL="596900" lvl="1" indent="0">
              <a:buNone/>
            </a:pPr>
            <a:r>
              <a:rPr lang="en-US" sz="1600" b="1" dirty="0" smtClean="0"/>
              <a:t>[[</a:t>
            </a:r>
            <a:r>
              <a:rPr lang="en-US" sz="1600" b="1" dirty="0"/>
              <a:t>6 </a:t>
            </a:r>
            <a:r>
              <a:rPr lang="tr-TR" sz="1600" b="1" dirty="0" smtClean="0"/>
              <a:t>5</a:t>
            </a:r>
            <a:r>
              <a:rPr lang="en-US" sz="1600" b="1" dirty="0" smtClean="0"/>
              <a:t>]</a:t>
            </a:r>
            <a:endParaRPr lang="en-US" sz="1600" b="1" dirty="0"/>
          </a:p>
          <a:p>
            <a:pPr marL="596900" lvl="1" indent="0">
              <a:buNone/>
            </a:pPr>
            <a:r>
              <a:rPr lang="en-US" sz="1600" b="1" dirty="0"/>
              <a:t> [7 </a:t>
            </a:r>
            <a:r>
              <a:rPr lang="tr-TR" sz="1600" b="1" dirty="0" smtClean="0"/>
              <a:t>9</a:t>
            </a:r>
            <a:r>
              <a:rPr lang="en-US" sz="1600" b="1" dirty="0" smtClean="0"/>
              <a:t>]]</a:t>
            </a:r>
            <a:endParaRPr lang="tr-TR" sz="1600" b="1" dirty="0" smtClean="0"/>
          </a:p>
          <a:p>
            <a:pPr marL="139700" indent="0">
              <a:buNone/>
            </a:pPr>
            <a:endParaRPr lang="tr-TR" sz="1600" dirty="0"/>
          </a:p>
          <a:p>
            <a:pPr marL="139700" indent="0">
              <a:buNone/>
            </a:pPr>
            <a:r>
              <a:rPr lang="en-US" sz="1600" b="1" dirty="0" err="1"/>
              <a:t>X_train</a:t>
            </a:r>
            <a:r>
              <a:rPr lang="en-US" sz="1600" b="1" dirty="0"/>
              <a:t> </a:t>
            </a:r>
            <a:r>
              <a:rPr lang="en-US" sz="1600" b="1" dirty="0" smtClean="0"/>
              <a:t>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108</a:t>
            </a:r>
            <a:endParaRPr lang="tr-TR" sz="1600" dirty="0" smtClean="0"/>
          </a:p>
          <a:p>
            <a:pPr marL="139700" indent="0">
              <a:buNone/>
            </a:pPr>
            <a:endParaRPr lang="tr-TR" sz="1600" dirty="0" smtClean="0"/>
          </a:p>
          <a:p>
            <a:pPr marL="139700" indent="0">
              <a:buNone/>
            </a:pPr>
            <a:r>
              <a:rPr lang="en-US" sz="1600" b="1" dirty="0" err="1" smtClean="0"/>
              <a:t>X_test</a:t>
            </a:r>
            <a:r>
              <a:rPr lang="en-US" sz="1600" b="1" dirty="0" smtClean="0"/>
              <a:t> 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27</a:t>
            </a: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b="1" dirty="0"/>
              <a:t>F1 </a:t>
            </a:r>
            <a:r>
              <a:rPr lang="en-US" sz="1600" b="1" dirty="0" smtClean="0"/>
              <a:t>Score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/>
              <a:t> </a:t>
            </a:r>
            <a:r>
              <a:rPr lang="tr-TR" sz="1600" dirty="0" smtClean="0"/>
              <a:t>0.6000</a:t>
            </a:r>
          </a:p>
          <a:p>
            <a:pPr marL="139700" indent="0">
              <a:buNone/>
            </a:pPr>
            <a:endParaRPr lang="tr-TR" sz="1600" dirty="0" smtClean="0"/>
          </a:p>
          <a:p>
            <a:pPr marL="139700" indent="0">
              <a:buNone/>
            </a:pPr>
            <a:r>
              <a:rPr lang="tr-TR" sz="1600" b="1" dirty="0" err="1" smtClean="0"/>
              <a:t>Accuracy</a:t>
            </a:r>
            <a:r>
              <a:rPr lang="tr-TR" sz="1600" b="1" dirty="0" smtClean="0"/>
              <a:t> : </a:t>
            </a:r>
            <a:r>
              <a:rPr lang="tr-TR" sz="1600" dirty="0"/>
              <a:t>0.5556</a:t>
            </a:r>
          </a:p>
        </p:txBody>
      </p:sp>
      <p:sp>
        <p:nvSpPr>
          <p:cNvPr id="5" name="Metin Yer Tutucusu 2"/>
          <p:cNvSpPr txBox="1">
            <a:spLocks/>
          </p:cNvSpPr>
          <p:nvPr/>
        </p:nvSpPr>
        <p:spPr>
          <a:xfrm>
            <a:off x="5496352" y="1226712"/>
            <a:ext cx="3980155" cy="35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9700" indent="0">
              <a:buFont typeface="Raleway Medium"/>
              <a:buNone/>
            </a:pPr>
            <a:r>
              <a:rPr lang="en-US" sz="1600" b="1" dirty="0" smtClean="0"/>
              <a:t>Fold </a:t>
            </a:r>
            <a:r>
              <a:rPr lang="tr-TR" sz="1600" b="1" dirty="0"/>
              <a:t>5</a:t>
            </a:r>
            <a:endParaRPr lang="tr-TR" sz="1600" b="1" dirty="0" smtClean="0"/>
          </a:p>
          <a:p>
            <a:pPr marL="139700" indent="0">
              <a:buFont typeface="Raleway Medium"/>
              <a:buNone/>
            </a:pPr>
            <a:endParaRPr lang="en-US" sz="1600" dirty="0" smtClean="0"/>
          </a:p>
          <a:p>
            <a:pPr marL="139700" indent="0">
              <a:buFont typeface="Raleway Medium"/>
              <a:buNone/>
            </a:pPr>
            <a:r>
              <a:rPr lang="en-US" sz="1600" dirty="0" smtClean="0"/>
              <a:t>Confusion Matrix:</a:t>
            </a:r>
          </a:p>
          <a:p>
            <a:pPr marL="596900" lvl="1" indent="0">
              <a:buFont typeface="Raleway Medium"/>
              <a:buNone/>
            </a:pPr>
            <a:r>
              <a:rPr lang="en-US" sz="1600" b="1" dirty="0" smtClean="0"/>
              <a:t>[[</a:t>
            </a:r>
            <a:r>
              <a:rPr lang="tr-TR" sz="1600" b="1" dirty="0"/>
              <a:t>6</a:t>
            </a:r>
            <a:r>
              <a:rPr lang="en-US" sz="1600" b="1" dirty="0" smtClean="0"/>
              <a:t> </a:t>
            </a:r>
            <a:r>
              <a:rPr lang="tr-TR" sz="1600" b="1" dirty="0" smtClean="0"/>
              <a:t>5</a:t>
            </a:r>
            <a:r>
              <a:rPr lang="en-US" sz="1600" b="1" dirty="0" smtClean="0"/>
              <a:t>]</a:t>
            </a:r>
          </a:p>
          <a:p>
            <a:pPr marL="596900" lvl="1" indent="0">
              <a:buFont typeface="Raleway Medium"/>
              <a:buNone/>
            </a:pPr>
            <a:r>
              <a:rPr lang="en-US" sz="1600" b="1" dirty="0" smtClean="0"/>
              <a:t> [7 </a:t>
            </a:r>
            <a:r>
              <a:rPr lang="tr-TR" sz="1600" b="1" dirty="0" smtClean="0"/>
              <a:t>9</a:t>
            </a:r>
            <a:r>
              <a:rPr lang="en-US" sz="1600" b="1" dirty="0" smtClean="0"/>
              <a:t>]]</a:t>
            </a:r>
            <a:endParaRPr lang="tr-TR" sz="1600" b="1" dirty="0" smtClean="0"/>
          </a:p>
          <a:p>
            <a:pPr marL="139700" indent="0">
              <a:buFont typeface="Raleway Medium"/>
              <a:buNone/>
            </a:pPr>
            <a:endParaRPr lang="tr-TR" sz="1600" dirty="0" smtClean="0"/>
          </a:p>
          <a:p>
            <a:pPr marL="139700" indent="0">
              <a:buFont typeface="Raleway Medium"/>
              <a:buNone/>
            </a:pPr>
            <a:r>
              <a:rPr lang="en-US" sz="1600" b="1" dirty="0" err="1" smtClean="0"/>
              <a:t>X_train</a:t>
            </a:r>
            <a:r>
              <a:rPr lang="en-US" sz="1600" b="1" dirty="0" smtClean="0"/>
              <a:t> 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108</a:t>
            </a:r>
            <a:endParaRPr lang="tr-TR" sz="1600" dirty="0" smtClean="0"/>
          </a:p>
          <a:p>
            <a:pPr marL="139700" indent="0">
              <a:buFont typeface="Raleway Medium"/>
              <a:buNone/>
            </a:pPr>
            <a:endParaRPr lang="tr-TR" sz="1600" dirty="0" smtClean="0"/>
          </a:p>
          <a:p>
            <a:pPr marL="139700" indent="0">
              <a:buFont typeface="Raleway Medium"/>
              <a:buNone/>
            </a:pPr>
            <a:r>
              <a:rPr lang="en-US" sz="1600" b="1" dirty="0" err="1" smtClean="0"/>
              <a:t>X_test</a:t>
            </a:r>
            <a:r>
              <a:rPr lang="en-US" sz="1600" b="1" dirty="0" smtClean="0"/>
              <a:t> 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27</a:t>
            </a:r>
          </a:p>
          <a:p>
            <a:pPr marL="139700" indent="0">
              <a:buFont typeface="Raleway Medium"/>
              <a:buNone/>
            </a:pPr>
            <a:endParaRPr lang="en-US" sz="1600" dirty="0" smtClean="0"/>
          </a:p>
          <a:p>
            <a:pPr marL="139700" indent="0">
              <a:buNone/>
            </a:pPr>
            <a:r>
              <a:rPr lang="en-US" sz="1600" b="1" dirty="0"/>
              <a:t>F1 </a:t>
            </a:r>
            <a:r>
              <a:rPr lang="en-US" sz="1600" b="1" dirty="0" smtClean="0"/>
              <a:t>Score</a:t>
            </a:r>
            <a:r>
              <a:rPr lang="tr-TR" sz="1600" b="1" dirty="0" smtClean="0"/>
              <a:t> </a:t>
            </a:r>
            <a:r>
              <a:rPr lang="en-US" sz="1600" b="1" dirty="0" smtClean="0"/>
              <a:t>: </a:t>
            </a:r>
            <a:r>
              <a:rPr lang="en-US" sz="1600" dirty="0" smtClean="0"/>
              <a:t>0.</a:t>
            </a:r>
            <a:r>
              <a:rPr lang="tr-TR" sz="1600" dirty="0" smtClean="0"/>
              <a:t>6000</a:t>
            </a:r>
          </a:p>
          <a:p>
            <a:pPr marL="139700" indent="0">
              <a:buNone/>
            </a:pPr>
            <a:endParaRPr lang="tr-TR" sz="1600" dirty="0" smtClean="0"/>
          </a:p>
          <a:p>
            <a:pPr marL="139700" indent="0">
              <a:buNone/>
            </a:pPr>
            <a:r>
              <a:rPr lang="tr-TR" sz="1600" b="1" dirty="0" err="1" smtClean="0"/>
              <a:t>Accuracy</a:t>
            </a:r>
            <a:r>
              <a:rPr lang="tr-TR" sz="1600" b="1" dirty="0" smtClean="0"/>
              <a:t> : </a:t>
            </a:r>
            <a:r>
              <a:rPr lang="tr-TR" sz="1600" dirty="0"/>
              <a:t>0.5556</a:t>
            </a:r>
          </a:p>
        </p:txBody>
      </p:sp>
      <p:cxnSp>
        <p:nvCxnSpPr>
          <p:cNvPr id="9" name="Düz Bağlayıcı 8"/>
          <p:cNvCxnSpPr/>
          <p:nvPr/>
        </p:nvCxnSpPr>
        <p:spPr>
          <a:xfrm>
            <a:off x="4630663" y="1073727"/>
            <a:ext cx="0" cy="41217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0" y="1073727"/>
            <a:ext cx="923405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Unvan 1"/>
          <p:cNvSpPr txBox="1">
            <a:spLocks/>
          </p:cNvSpPr>
          <p:nvPr/>
        </p:nvSpPr>
        <p:spPr>
          <a:xfrm>
            <a:off x="2612218" y="2063158"/>
            <a:ext cx="12921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1200" dirty="0" smtClean="0">
                <a:solidFill>
                  <a:schemeClr val="bg2"/>
                </a:solidFill>
              </a:rPr>
              <a:t>[[(TN</a:t>
            </a:r>
            <a:r>
              <a:rPr lang="tr-TR" sz="1200" dirty="0">
                <a:solidFill>
                  <a:schemeClr val="bg2"/>
                </a:solidFill>
              </a:rPr>
              <a:t>)  ,</a:t>
            </a:r>
            <a:r>
              <a:rPr lang="tr-TR" sz="1200" dirty="0" smtClean="0">
                <a:solidFill>
                  <a:schemeClr val="bg2"/>
                </a:solidFill>
              </a:rPr>
              <a:t>(FP</a:t>
            </a:r>
            <a:r>
              <a:rPr lang="tr-TR" sz="1200" dirty="0">
                <a:solidFill>
                  <a:schemeClr val="bg2"/>
                </a:solidFill>
              </a:rPr>
              <a:t>)]</a:t>
            </a:r>
          </a:p>
          <a:p>
            <a:r>
              <a:rPr lang="tr-TR" sz="1200" dirty="0">
                <a:solidFill>
                  <a:schemeClr val="bg2"/>
                </a:solidFill>
              </a:rPr>
              <a:t> </a:t>
            </a:r>
            <a:r>
              <a:rPr lang="tr-TR" sz="1200" dirty="0" smtClean="0">
                <a:solidFill>
                  <a:schemeClr val="bg2"/>
                </a:solidFill>
              </a:rPr>
              <a:t>[(FN), (TP</a:t>
            </a:r>
            <a:r>
              <a:rPr lang="tr-TR" sz="1200" dirty="0">
                <a:solidFill>
                  <a:schemeClr val="bg2"/>
                </a:solidFill>
              </a:rPr>
              <a:t>)]]</a:t>
            </a:r>
          </a:p>
        </p:txBody>
      </p:sp>
      <p:sp>
        <p:nvSpPr>
          <p:cNvPr id="24" name="Unvan 1"/>
          <p:cNvSpPr txBox="1">
            <a:spLocks/>
          </p:cNvSpPr>
          <p:nvPr/>
        </p:nvSpPr>
        <p:spPr>
          <a:xfrm>
            <a:off x="7388155" y="2063158"/>
            <a:ext cx="12921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1200" dirty="0" smtClean="0">
                <a:solidFill>
                  <a:schemeClr val="bg2"/>
                </a:solidFill>
              </a:rPr>
              <a:t>[[(TN</a:t>
            </a:r>
            <a:r>
              <a:rPr lang="tr-TR" sz="1200" dirty="0">
                <a:solidFill>
                  <a:schemeClr val="bg2"/>
                </a:solidFill>
              </a:rPr>
              <a:t>)  ,</a:t>
            </a:r>
            <a:r>
              <a:rPr lang="tr-TR" sz="1200" dirty="0" smtClean="0">
                <a:solidFill>
                  <a:schemeClr val="bg2"/>
                </a:solidFill>
              </a:rPr>
              <a:t>(FP</a:t>
            </a:r>
            <a:r>
              <a:rPr lang="tr-TR" sz="1200" dirty="0">
                <a:solidFill>
                  <a:schemeClr val="bg2"/>
                </a:solidFill>
              </a:rPr>
              <a:t>)]</a:t>
            </a:r>
          </a:p>
          <a:p>
            <a:r>
              <a:rPr lang="tr-TR" sz="1200" dirty="0">
                <a:solidFill>
                  <a:schemeClr val="bg2"/>
                </a:solidFill>
              </a:rPr>
              <a:t> </a:t>
            </a:r>
            <a:r>
              <a:rPr lang="tr-TR" sz="1200" dirty="0" smtClean="0">
                <a:solidFill>
                  <a:schemeClr val="bg2"/>
                </a:solidFill>
              </a:rPr>
              <a:t>[(FN), (TP</a:t>
            </a:r>
            <a:r>
              <a:rPr lang="tr-TR" sz="1200" dirty="0">
                <a:solidFill>
                  <a:schemeClr val="bg2"/>
                </a:solidFill>
              </a:rPr>
              <a:t>)]]</a:t>
            </a:r>
          </a:p>
        </p:txBody>
      </p:sp>
    </p:spTree>
    <p:extLst>
      <p:ext uri="{BB962C8B-B14F-4D97-AF65-F5344CB8AC3E}">
        <p14:creationId xmlns:p14="http://schemas.microsoft.com/office/powerpoint/2010/main" val="93507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117054" y="417316"/>
            <a:ext cx="2909891" cy="572700"/>
          </a:xfrm>
        </p:spPr>
        <p:txBody>
          <a:bodyPr/>
          <a:lstStyle/>
          <a:p>
            <a:r>
              <a:rPr lang="tr-TR" dirty="0" err="1" smtClean="0"/>
              <a:t>Overall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65816" y="1267691"/>
            <a:ext cx="2951237" cy="1870364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2100" b="1" dirty="0" smtClean="0"/>
              <a:t>Overall Accuracy</a:t>
            </a:r>
            <a:endParaRPr lang="tr-TR" sz="2100" b="1" dirty="0" smtClean="0"/>
          </a:p>
          <a:p>
            <a:pPr marL="139700" indent="0" algn="ctr">
              <a:buNone/>
            </a:pPr>
            <a:endParaRPr lang="tr-TR" sz="2100" b="1" dirty="0" smtClean="0">
              <a:latin typeface="Righteous" panose="020B0604020202020204" charset="0"/>
            </a:endParaRPr>
          </a:p>
          <a:p>
            <a:pPr marL="139700" indent="0" algn="ctr">
              <a:buNone/>
            </a:pPr>
            <a:r>
              <a:rPr lang="en-US" sz="2100" b="1" dirty="0" smtClean="0">
                <a:latin typeface="Righteous" panose="020B0604020202020204" charset="0"/>
              </a:rPr>
              <a:t>0.5778</a:t>
            </a:r>
            <a:endParaRPr lang="tr-TR" sz="2100" b="1" dirty="0" smtClean="0">
              <a:latin typeface="Righteous" panose="020B0604020202020204" charset="0"/>
            </a:endParaRPr>
          </a:p>
          <a:p>
            <a:pPr marL="139700" indent="0" algn="ctr">
              <a:buNone/>
            </a:pPr>
            <a:endParaRPr lang="tr-TR" sz="2100" b="1" dirty="0" smtClean="0">
              <a:latin typeface="Righteous" panose="020B0604020202020204" charset="0"/>
            </a:endParaRPr>
          </a:p>
          <a:p>
            <a:pPr marL="139700" indent="0" algn="ctr">
              <a:buNone/>
            </a:pPr>
            <a:r>
              <a:rPr lang="tr-TR" sz="2100" b="1" dirty="0" smtClean="0">
                <a:latin typeface="Righteous" panose="020B0604020202020204" charset="0"/>
              </a:rPr>
              <a:t>57.78%</a:t>
            </a:r>
            <a:endParaRPr lang="tr-TR" sz="2100" b="1" dirty="0">
              <a:latin typeface="Righteous" panose="020B0604020202020204" charset="0"/>
            </a:endParaRPr>
          </a:p>
        </p:txBody>
      </p:sp>
      <p:sp>
        <p:nvSpPr>
          <p:cNvPr id="4" name="Metin Yer Tutucusu 2"/>
          <p:cNvSpPr txBox="1">
            <a:spLocks/>
          </p:cNvSpPr>
          <p:nvPr/>
        </p:nvSpPr>
        <p:spPr>
          <a:xfrm>
            <a:off x="3117053" y="1267691"/>
            <a:ext cx="2881965" cy="187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9700" indent="0" algn="ctr">
              <a:buFont typeface="Raleway Medium"/>
              <a:buNone/>
            </a:pPr>
            <a:r>
              <a:rPr lang="en-US" sz="2100" b="1" dirty="0" smtClean="0"/>
              <a:t>Average Confusion Matrix</a:t>
            </a:r>
            <a:endParaRPr lang="tr-TR" sz="2100" b="1" dirty="0" smtClean="0"/>
          </a:p>
          <a:p>
            <a:pPr marL="139700" indent="0" algn="ctr">
              <a:buFont typeface="Raleway Medium"/>
              <a:buNone/>
            </a:pPr>
            <a:endParaRPr lang="en-US" sz="2100" b="1" dirty="0" smtClean="0"/>
          </a:p>
          <a:p>
            <a:pPr marL="139700" indent="0" algn="ctr">
              <a:buFont typeface="Raleway Medium"/>
              <a:buNone/>
            </a:pPr>
            <a:r>
              <a:rPr lang="en-US" sz="2100" b="1" dirty="0" smtClean="0">
                <a:latin typeface="Righteous" panose="020B0604020202020204" charset="0"/>
              </a:rPr>
              <a:t>[[7.  4.4]</a:t>
            </a:r>
          </a:p>
          <a:p>
            <a:pPr marL="139700" indent="0" algn="ctr">
              <a:buFont typeface="Raleway Medium"/>
              <a:buNone/>
            </a:pPr>
            <a:r>
              <a:rPr lang="en-US" sz="2100" b="1" dirty="0" smtClean="0">
                <a:latin typeface="Righteous" panose="020B0604020202020204" charset="0"/>
              </a:rPr>
              <a:t> [7.  8.6]]</a:t>
            </a:r>
          </a:p>
        </p:txBody>
      </p:sp>
      <p:sp>
        <p:nvSpPr>
          <p:cNvPr id="5" name="Metin Yer Tutucusu 2"/>
          <p:cNvSpPr txBox="1">
            <a:spLocks/>
          </p:cNvSpPr>
          <p:nvPr/>
        </p:nvSpPr>
        <p:spPr>
          <a:xfrm>
            <a:off x="6241252" y="1267691"/>
            <a:ext cx="2473693" cy="187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9700" indent="0" algn="ctr">
              <a:buFont typeface="Raleway Medium"/>
              <a:buNone/>
            </a:pPr>
            <a:r>
              <a:rPr lang="en-US" sz="2100" b="1" dirty="0" smtClean="0"/>
              <a:t>Overall F1 Score</a:t>
            </a:r>
            <a:endParaRPr lang="tr-TR" sz="2100" b="1" dirty="0" smtClean="0"/>
          </a:p>
          <a:p>
            <a:pPr marL="139700" indent="0" algn="ctr">
              <a:buFont typeface="Raleway Medium"/>
              <a:buNone/>
            </a:pPr>
            <a:endParaRPr lang="tr-TR" sz="2100" b="1" dirty="0" smtClean="0"/>
          </a:p>
          <a:p>
            <a:pPr marL="139700" indent="0" algn="ctr">
              <a:buNone/>
            </a:pPr>
            <a:r>
              <a:rPr lang="en-US" sz="2100" b="1" dirty="0" smtClean="0">
                <a:latin typeface="Righteous" panose="020B0604020202020204" charset="0"/>
              </a:rPr>
              <a:t> 0.602</a:t>
            </a:r>
            <a:r>
              <a:rPr lang="tr-TR" sz="2100" b="1" dirty="0" smtClean="0">
                <a:latin typeface="Righteous" panose="020B0604020202020204" charset="0"/>
              </a:rPr>
              <a:t>2</a:t>
            </a:r>
          </a:p>
          <a:p>
            <a:pPr marL="139700" indent="0" algn="ctr">
              <a:buNone/>
            </a:pPr>
            <a:endParaRPr lang="tr-TR" sz="2100" b="1" dirty="0">
              <a:latin typeface="Righteous" panose="020B0604020202020204" charset="0"/>
            </a:endParaRPr>
          </a:p>
          <a:p>
            <a:pPr marL="139700" indent="0" algn="ctr">
              <a:buFont typeface="Raleway Medium"/>
              <a:buNone/>
            </a:pPr>
            <a:r>
              <a:rPr lang="tr-TR" sz="2100" b="1" dirty="0" smtClean="0">
                <a:latin typeface="Righteous" panose="020B0604020202020204" charset="0"/>
              </a:rPr>
              <a:t>60.22%</a:t>
            </a:r>
            <a:endParaRPr lang="en-US" sz="2100" b="1" dirty="0">
              <a:latin typeface="Righteous" panose="020B0604020202020204" charset="0"/>
            </a:endParaRPr>
          </a:p>
        </p:txBody>
      </p:sp>
      <p:cxnSp>
        <p:nvCxnSpPr>
          <p:cNvPr id="7" name="Düz Bağlayıcı 6"/>
          <p:cNvCxnSpPr/>
          <p:nvPr/>
        </p:nvCxnSpPr>
        <p:spPr>
          <a:xfrm>
            <a:off x="3096271" y="1130419"/>
            <a:ext cx="20782" cy="2133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Düz Bağlayıcı 7"/>
          <p:cNvCxnSpPr/>
          <p:nvPr/>
        </p:nvCxnSpPr>
        <p:spPr>
          <a:xfrm>
            <a:off x="6220471" y="1130419"/>
            <a:ext cx="20782" cy="2133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7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1440000" y="6086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What</a:t>
            </a:r>
            <a:r>
              <a:rPr lang="tr-TR" dirty="0" smtClean="0"/>
              <a:t> i </a:t>
            </a:r>
            <a:r>
              <a:rPr lang="tr-TR" dirty="0" err="1" smtClean="0"/>
              <a:t>aimed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project</a:t>
            </a:r>
            <a:endParaRPr dirty="0"/>
          </a:p>
        </p:txBody>
      </p:sp>
      <p:sp>
        <p:nvSpPr>
          <p:cNvPr id="2" name="Metin kutusu 1"/>
          <p:cNvSpPr txBox="1"/>
          <p:nvPr/>
        </p:nvSpPr>
        <p:spPr>
          <a:xfrm>
            <a:off x="547253" y="1697183"/>
            <a:ext cx="8139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Raleway Medium" panose="020B0604020202020204" charset="-94"/>
              </a:rPr>
              <a:t>For this project, my primary </a:t>
            </a:r>
            <a:r>
              <a:rPr lang="tr-TR" sz="1800" dirty="0" err="1" smtClean="0">
                <a:latin typeface="Raleway Medium" panose="020B0604020202020204" charset="-94"/>
              </a:rPr>
              <a:t>goal</a:t>
            </a:r>
            <a:r>
              <a:rPr lang="en-US" sz="1800" dirty="0" smtClean="0">
                <a:latin typeface="Raleway Medium" panose="020B0604020202020204" charset="-94"/>
              </a:rPr>
              <a:t> was to develop a decision tree classifier capable of identifying the presence of hypertension in individuals</a:t>
            </a:r>
            <a:r>
              <a:rPr lang="tr-TR" sz="1800" dirty="0" smtClean="0">
                <a:latin typeface="Raleway Medium" panose="020B0604020202020204" charset="-94"/>
              </a:rPr>
              <a:t> </a:t>
            </a:r>
            <a:r>
              <a:rPr lang="tr-TR" sz="1800" dirty="0" err="1" smtClean="0">
                <a:latin typeface="Raleway Medium" panose="020B0604020202020204" charset="-94"/>
              </a:rPr>
              <a:t>based</a:t>
            </a:r>
            <a:r>
              <a:rPr lang="tr-TR" sz="1800" dirty="0" smtClean="0">
                <a:latin typeface="Raleway Medium" panose="020B0604020202020204" charset="-94"/>
              </a:rPr>
              <a:t> on 6 </a:t>
            </a:r>
            <a:r>
              <a:rPr lang="tr-TR" sz="1800" dirty="0" err="1" smtClean="0">
                <a:latin typeface="Raleway Medium" panose="020B0604020202020204" charset="-94"/>
              </a:rPr>
              <a:t>features</a:t>
            </a:r>
            <a:r>
              <a:rPr lang="en-US" sz="1800" dirty="0" smtClean="0">
                <a:latin typeface="Raleway Medium" panose="020B0604020202020204" charset="-94"/>
              </a:rPr>
              <a:t>. </a:t>
            </a:r>
            <a:endParaRPr lang="tr-TR" sz="1800" dirty="0" smtClean="0">
              <a:latin typeface="Raleway Medium" panose="020B0604020202020204" charset="-94"/>
            </a:endParaRPr>
          </a:p>
          <a:p>
            <a:endParaRPr lang="tr-TR" sz="1800" dirty="0">
              <a:latin typeface="Raleway Medium" panose="020B0604020202020204" charset="-94"/>
            </a:endParaRPr>
          </a:p>
          <a:p>
            <a:r>
              <a:rPr lang="en-US" sz="1800" dirty="0" smtClean="0">
                <a:latin typeface="Raleway Medium" panose="020B0604020202020204" charset="-94"/>
              </a:rPr>
              <a:t>To gather comprehensive data, I </a:t>
            </a:r>
            <a:r>
              <a:rPr lang="tr-TR" sz="1800" dirty="0" err="1" smtClean="0">
                <a:latin typeface="Raleway Medium" panose="020B0604020202020204" charset="-94"/>
              </a:rPr>
              <a:t>used</a:t>
            </a:r>
            <a:r>
              <a:rPr lang="en-US" sz="1800" dirty="0" smtClean="0">
                <a:latin typeface="Raleway Medium" panose="020B0604020202020204" charset="-94"/>
              </a:rPr>
              <a:t> Google Forms to collect a total of 135 </a:t>
            </a:r>
            <a:r>
              <a:rPr lang="tr-TR" sz="1800" dirty="0" err="1" smtClean="0">
                <a:latin typeface="Raleway Medium" panose="020B0604020202020204" charset="-94"/>
              </a:rPr>
              <a:t>answers</a:t>
            </a:r>
            <a:r>
              <a:rPr lang="en-US" sz="1800" dirty="0" smtClean="0">
                <a:latin typeface="Raleway Medium" panose="020B0604020202020204" charset="-94"/>
              </a:rPr>
              <a:t>.</a:t>
            </a:r>
            <a:endParaRPr lang="tr-TR" sz="1800" dirty="0">
              <a:latin typeface="Raleway Medium" panose="020B0604020202020204" charset="-9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1440000" y="3176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Features</a:t>
            </a:r>
            <a:r>
              <a:rPr lang="tr-TR" dirty="0" smtClean="0"/>
              <a:t>, </a:t>
            </a: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classification</a:t>
            </a:r>
            <a:endParaRPr dirty="0"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221673" y="1152475"/>
            <a:ext cx="5340928" cy="3350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68500" lvl="4" indent="0">
              <a:buNone/>
            </a:pPr>
            <a:r>
              <a:rPr lang="tr-TR" sz="1400" b="1" dirty="0" err="1" smtClean="0">
                <a:solidFill>
                  <a:schemeClr val="tx1"/>
                </a:solidFill>
              </a:rPr>
              <a:t>Features</a:t>
            </a:r>
            <a:r>
              <a:rPr lang="tr-TR" sz="1400" b="1" dirty="0" smtClean="0">
                <a:solidFill>
                  <a:schemeClr val="tx1"/>
                </a:solidFill>
              </a:rPr>
              <a:t> </a:t>
            </a:r>
            <a:r>
              <a:rPr lang="tr-TR" sz="1400" b="1" dirty="0">
                <a:solidFill>
                  <a:schemeClr val="tx1"/>
                </a:solidFill>
              </a:rPr>
              <a:t>(X</a:t>
            </a:r>
            <a:r>
              <a:rPr lang="tr-TR" sz="1400" b="1" dirty="0" smtClean="0">
                <a:solidFill>
                  <a:schemeClr val="tx1"/>
                </a:solidFill>
              </a:rPr>
              <a:t>) </a:t>
            </a:r>
          </a:p>
          <a:p>
            <a:pPr marL="139700" indent="0">
              <a:buNone/>
            </a:pPr>
            <a:endParaRPr lang="tr-TR" sz="1400" dirty="0"/>
          </a:p>
          <a:p>
            <a:r>
              <a:rPr lang="tr-TR" sz="1400" b="1" dirty="0"/>
              <a:t>Age : </a:t>
            </a:r>
            <a:r>
              <a:rPr lang="tr-TR" sz="1400" dirty="0"/>
              <a:t>( [0-30] , [31-50] , [51-70] ) </a:t>
            </a:r>
            <a:endParaRPr lang="tr-TR" sz="1400" dirty="0" smtClean="0"/>
          </a:p>
          <a:p>
            <a:pPr marL="139700" indent="0">
              <a:buNone/>
            </a:pPr>
            <a:r>
              <a:rPr lang="tr-TR" sz="1400" dirty="0"/>
              <a:t>			</a:t>
            </a:r>
          </a:p>
          <a:p>
            <a:r>
              <a:rPr lang="tr-TR" sz="1400" b="1" dirty="0" err="1"/>
              <a:t>Gender</a:t>
            </a:r>
            <a:r>
              <a:rPr lang="tr-TR" sz="1400" b="1" dirty="0"/>
              <a:t> : </a:t>
            </a:r>
            <a:r>
              <a:rPr lang="tr-TR" sz="1400" dirty="0"/>
              <a:t>(Male, </a:t>
            </a:r>
            <a:r>
              <a:rPr lang="tr-TR" sz="1400" dirty="0" err="1"/>
              <a:t>Female</a:t>
            </a:r>
            <a:r>
              <a:rPr lang="tr-TR" sz="1400" dirty="0"/>
              <a:t>) 	</a:t>
            </a:r>
            <a:endParaRPr lang="tr-TR" sz="1400" dirty="0" smtClean="0"/>
          </a:p>
          <a:p>
            <a:pPr marL="139700" indent="0">
              <a:buNone/>
            </a:pPr>
            <a:r>
              <a:rPr lang="tr-TR" sz="1400" dirty="0"/>
              <a:t>				</a:t>
            </a:r>
          </a:p>
          <a:p>
            <a:r>
              <a:rPr lang="tr-TR" sz="1400" b="1" dirty="0" err="1"/>
              <a:t>Family</a:t>
            </a:r>
            <a:r>
              <a:rPr lang="tr-TR" sz="1400" b="1" dirty="0"/>
              <a:t> </a:t>
            </a:r>
            <a:r>
              <a:rPr lang="tr-TR" sz="1400" b="1" dirty="0" err="1"/>
              <a:t>History</a:t>
            </a:r>
            <a:r>
              <a:rPr lang="tr-TR" sz="1400" b="1" dirty="0"/>
              <a:t> </a:t>
            </a:r>
            <a:r>
              <a:rPr lang="tr-TR" sz="1400" b="1" dirty="0" smtClean="0"/>
              <a:t>of </a:t>
            </a:r>
            <a:r>
              <a:rPr lang="tr-TR" sz="1400" b="1" dirty="0" err="1" smtClean="0"/>
              <a:t>Hypertension</a:t>
            </a:r>
            <a:r>
              <a:rPr lang="tr-TR" sz="1400" b="1" dirty="0" smtClean="0"/>
              <a:t> </a:t>
            </a:r>
            <a:r>
              <a:rPr lang="tr-TR" sz="1400" b="1" dirty="0"/>
              <a:t>: </a:t>
            </a:r>
            <a:r>
              <a:rPr lang="tr-TR" sz="1400" dirty="0"/>
              <a:t>(</a:t>
            </a:r>
            <a:r>
              <a:rPr lang="tr-TR" sz="1400" dirty="0" err="1"/>
              <a:t>There</a:t>
            </a:r>
            <a:r>
              <a:rPr lang="tr-TR" sz="1400" dirty="0"/>
              <a:t> is, </a:t>
            </a:r>
            <a:r>
              <a:rPr lang="tr-TR" sz="1400" dirty="0" err="1"/>
              <a:t>There</a:t>
            </a:r>
            <a:r>
              <a:rPr lang="tr-TR" sz="1400" dirty="0"/>
              <a:t> </a:t>
            </a:r>
            <a:r>
              <a:rPr lang="tr-TR" sz="1400" dirty="0" err="1"/>
              <a:t>isn’t</a:t>
            </a:r>
            <a:r>
              <a:rPr lang="tr-TR" sz="1400" dirty="0"/>
              <a:t>)  </a:t>
            </a:r>
            <a:endParaRPr lang="tr-TR" sz="1400" dirty="0" smtClean="0"/>
          </a:p>
          <a:p>
            <a:pPr marL="139700" indent="0">
              <a:buNone/>
            </a:pPr>
            <a:r>
              <a:rPr lang="tr-TR" sz="1400" dirty="0"/>
              <a:t>	</a:t>
            </a:r>
          </a:p>
          <a:p>
            <a:r>
              <a:rPr lang="tr-TR" sz="1400" b="1" dirty="0" err="1"/>
              <a:t>Physical</a:t>
            </a:r>
            <a:r>
              <a:rPr lang="tr-TR" sz="1400" b="1" dirty="0"/>
              <a:t> Activity : </a:t>
            </a:r>
            <a:r>
              <a:rPr lang="tr-TR" sz="1400" dirty="0"/>
              <a:t>(</a:t>
            </a:r>
            <a:r>
              <a:rPr lang="tr-TR" sz="1400" dirty="0" err="1"/>
              <a:t>Low</a:t>
            </a:r>
            <a:r>
              <a:rPr lang="tr-TR" sz="1400" dirty="0"/>
              <a:t>, </a:t>
            </a:r>
            <a:r>
              <a:rPr lang="tr-TR" sz="1400" dirty="0" err="1"/>
              <a:t>Medium</a:t>
            </a:r>
            <a:r>
              <a:rPr lang="tr-TR" sz="1400" dirty="0"/>
              <a:t>, High) 	</a:t>
            </a:r>
            <a:endParaRPr lang="tr-TR" sz="1400" dirty="0" smtClean="0"/>
          </a:p>
          <a:p>
            <a:pPr marL="139700" indent="0">
              <a:buNone/>
            </a:pPr>
            <a:r>
              <a:rPr lang="tr-TR" sz="1400" dirty="0"/>
              <a:t>		</a:t>
            </a:r>
          </a:p>
          <a:p>
            <a:r>
              <a:rPr lang="tr-TR" sz="1400" b="1" dirty="0" err="1"/>
              <a:t>Smoking</a:t>
            </a:r>
            <a:r>
              <a:rPr lang="tr-TR" sz="1400" b="1" dirty="0"/>
              <a:t> </a:t>
            </a:r>
            <a:r>
              <a:rPr lang="tr-TR" sz="1400" b="1" dirty="0" err="1"/>
              <a:t>Status</a:t>
            </a:r>
            <a:r>
              <a:rPr lang="tr-TR" sz="1400" b="1" dirty="0"/>
              <a:t> : </a:t>
            </a:r>
            <a:r>
              <a:rPr lang="tr-TR" sz="1400" dirty="0"/>
              <a:t>(I </a:t>
            </a:r>
            <a:r>
              <a:rPr lang="tr-TR" sz="1400" dirty="0" err="1"/>
              <a:t>smoke</a:t>
            </a:r>
            <a:r>
              <a:rPr lang="tr-TR" sz="1400" dirty="0"/>
              <a:t>, I </a:t>
            </a:r>
            <a:r>
              <a:rPr lang="tr-TR" sz="1400" dirty="0" err="1"/>
              <a:t>don’t</a:t>
            </a:r>
            <a:r>
              <a:rPr lang="tr-TR" sz="1400" dirty="0"/>
              <a:t> </a:t>
            </a:r>
            <a:r>
              <a:rPr lang="tr-TR" sz="1400" dirty="0" err="1"/>
              <a:t>smoke</a:t>
            </a:r>
            <a:r>
              <a:rPr lang="tr-TR" sz="1400" dirty="0"/>
              <a:t>) </a:t>
            </a:r>
            <a:endParaRPr lang="tr-TR" sz="1400" dirty="0" smtClean="0"/>
          </a:p>
          <a:p>
            <a:pPr marL="139700" indent="0">
              <a:buNone/>
            </a:pPr>
            <a:r>
              <a:rPr lang="tr-TR" sz="1400" dirty="0"/>
              <a:t>		</a:t>
            </a:r>
            <a:endParaRPr lang="tr-TR" sz="1400" dirty="0" smtClean="0"/>
          </a:p>
          <a:p>
            <a:r>
              <a:rPr lang="tr-TR" sz="1400" b="1" dirty="0" err="1" smtClean="0"/>
              <a:t>Alchocol</a:t>
            </a:r>
            <a:r>
              <a:rPr lang="tr-TR" sz="1400" b="1" dirty="0" smtClean="0"/>
              <a:t> </a:t>
            </a:r>
            <a:r>
              <a:rPr lang="tr-TR" sz="1400" b="1" dirty="0" err="1" smtClean="0"/>
              <a:t>Consumption</a:t>
            </a:r>
            <a:r>
              <a:rPr lang="tr-TR" sz="1400" b="1" dirty="0" smtClean="0"/>
              <a:t> : </a:t>
            </a:r>
            <a:r>
              <a:rPr lang="tr-TR" sz="1400" dirty="0" smtClean="0"/>
              <a:t>(I </a:t>
            </a:r>
            <a:r>
              <a:rPr lang="tr-TR" sz="1400" dirty="0" err="1" smtClean="0"/>
              <a:t>drink</a:t>
            </a:r>
            <a:r>
              <a:rPr lang="tr-TR" sz="1400" dirty="0" smtClean="0"/>
              <a:t>, I </a:t>
            </a:r>
            <a:r>
              <a:rPr lang="tr-TR" sz="1400" dirty="0" err="1" smtClean="0"/>
              <a:t>don’t</a:t>
            </a:r>
            <a:r>
              <a:rPr lang="tr-TR" sz="1400" dirty="0" smtClean="0"/>
              <a:t> </a:t>
            </a:r>
            <a:r>
              <a:rPr lang="tr-TR" sz="1400" dirty="0" err="1" smtClean="0"/>
              <a:t>drink</a:t>
            </a:r>
            <a:r>
              <a:rPr lang="tr-TR" sz="1400" dirty="0" smtClean="0"/>
              <a:t>) </a:t>
            </a:r>
          </a:p>
          <a:p>
            <a:pPr marL="139700" indent="0">
              <a:buNone/>
            </a:pPr>
            <a:r>
              <a:rPr lang="tr-TR" sz="1400" dirty="0" smtClean="0"/>
              <a:t>		</a:t>
            </a:r>
            <a:r>
              <a:rPr lang="tr-TR" sz="1400" dirty="0"/>
              <a:t>		</a:t>
            </a:r>
          </a:p>
          <a:p>
            <a:pPr marL="0" indent="0">
              <a:buNone/>
            </a:pPr>
            <a:endParaRPr sz="1400" dirty="0"/>
          </a:p>
        </p:txBody>
      </p:sp>
      <p:sp>
        <p:nvSpPr>
          <p:cNvPr id="7" name="Google Shape;189;p28"/>
          <p:cNvSpPr txBox="1">
            <a:spLocks/>
          </p:cNvSpPr>
          <p:nvPr/>
        </p:nvSpPr>
        <p:spPr>
          <a:xfrm>
            <a:off x="4973345" y="1152475"/>
            <a:ext cx="4170655" cy="335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054100" lvl="2" indent="0">
              <a:buNone/>
            </a:pPr>
            <a:r>
              <a:rPr lang="tr-TR" sz="1400" b="1" dirty="0" err="1"/>
              <a:t>Target</a:t>
            </a:r>
            <a:r>
              <a:rPr lang="tr-TR" sz="1400" b="1" dirty="0"/>
              <a:t> </a:t>
            </a:r>
            <a:r>
              <a:rPr lang="tr-TR" sz="1400" b="1" dirty="0" err="1"/>
              <a:t>Variable</a:t>
            </a:r>
            <a:r>
              <a:rPr lang="tr-TR" sz="1400" b="1" dirty="0"/>
              <a:t> (y</a:t>
            </a:r>
            <a:r>
              <a:rPr lang="tr-TR" sz="1400" b="1" dirty="0" smtClean="0"/>
              <a:t>) </a:t>
            </a:r>
          </a:p>
          <a:p>
            <a:pPr marL="139700" indent="0">
              <a:buNone/>
            </a:pPr>
            <a:endParaRPr lang="tr-TR" sz="1400" dirty="0" smtClean="0"/>
          </a:p>
          <a:p>
            <a:pPr marL="139700" indent="0">
              <a:buNone/>
            </a:pPr>
            <a:r>
              <a:rPr lang="tr-TR" sz="1400" b="1" dirty="0" err="1" smtClean="0"/>
              <a:t>Hypertension</a:t>
            </a:r>
            <a:r>
              <a:rPr lang="tr-TR" sz="1400" b="1" dirty="0" smtClean="0"/>
              <a:t> :</a:t>
            </a:r>
            <a:r>
              <a:rPr lang="tr-TR" sz="1400" dirty="0" smtClean="0"/>
              <a:t> (</a:t>
            </a:r>
            <a:r>
              <a:rPr lang="tr-TR" sz="1400" dirty="0"/>
              <a:t>I </a:t>
            </a:r>
            <a:r>
              <a:rPr lang="tr-TR" sz="1400" dirty="0" err="1"/>
              <a:t>have</a:t>
            </a:r>
            <a:r>
              <a:rPr lang="tr-TR" sz="1400" dirty="0"/>
              <a:t>, I </a:t>
            </a:r>
            <a:r>
              <a:rPr lang="tr-TR" sz="1400" dirty="0" err="1"/>
              <a:t>haven’t</a:t>
            </a:r>
            <a:r>
              <a:rPr lang="tr-TR" sz="1400" dirty="0"/>
              <a:t>) 	</a:t>
            </a:r>
          </a:p>
        </p:txBody>
      </p:sp>
    </p:spTree>
    <p:extLst>
      <p:ext uri="{BB962C8B-B14F-4D97-AF65-F5344CB8AC3E}">
        <p14:creationId xmlns:p14="http://schemas.microsoft.com/office/powerpoint/2010/main" val="636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496691" y="389607"/>
            <a:ext cx="3375653" cy="670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Feature</a:t>
            </a:r>
            <a:r>
              <a:rPr lang="tr-TR" dirty="0" smtClean="0"/>
              <a:t> - </a:t>
            </a:r>
            <a:r>
              <a:rPr lang="tr-TR" dirty="0" err="1" smtClean="0"/>
              <a:t>Gender</a:t>
            </a:r>
            <a:endParaRPr dirty="0"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08627">
            <a:off x="6502574" y="512602"/>
            <a:ext cx="3852654" cy="201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5" y="1323109"/>
            <a:ext cx="2119254" cy="200151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72834" y="4118032"/>
            <a:ext cx="332509" cy="318654"/>
          </a:xfrm>
          <a:prstGeom prst="ellipse">
            <a:avLst/>
          </a:prstGeom>
          <a:solidFill>
            <a:srgbClr val="DC3812"/>
          </a:solidFill>
          <a:ln>
            <a:solidFill>
              <a:srgbClr val="DC3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/>
          <p:cNvSpPr/>
          <p:nvPr/>
        </p:nvSpPr>
        <p:spPr>
          <a:xfrm>
            <a:off x="872834" y="3591095"/>
            <a:ext cx="332509" cy="318654"/>
          </a:xfrm>
          <a:prstGeom prst="ellipse">
            <a:avLst/>
          </a:prstGeom>
          <a:solidFill>
            <a:srgbClr val="3266CC"/>
          </a:solidFill>
          <a:ln>
            <a:solidFill>
              <a:srgbClr val="3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1302328" y="3587863"/>
            <a:ext cx="194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Male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15" name="Metin kutusu 14"/>
          <p:cNvSpPr txBox="1"/>
          <p:nvPr/>
        </p:nvSpPr>
        <p:spPr>
          <a:xfrm>
            <a:off x="1302328" y="4118032"/>
            <a:ext cx="194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latin typeface="Righteous" panose="020B0604020202020204" charset="0"/>
              </a:rPr>
              <a:t>Female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17" name="Google Shape;229;p31"/>
          <p:cNvSpPr txBox="1">
            <a:spLocks/>
          </p:cNvSpPr>
          <p:nvPr/>
        </p:nvSpPr>
        <p:spPr>
          <a:xfrm>
            <a:off x="4874728" y="389607"/>
            <a:ext cx="2865340" cy="6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dirty="0" err="1" smtClean="0"/>
              <a:t>Feature</a:t>
            </a:r>
            <a:r>
              <a:rPr lang="tr-TR" dirty="0" smtClean="0"/>
              <a:t> - Age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91" y="1323109"/>
            <a:ext cx="2081414" cy="2006483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5404277" y="3545835"/>
            <a:ext cx="233517" cy="251085"/>
          </a:xfrm>
          <a:prstGeom prst="ellipse">
            <a:avLst/>
          </a:prstGeom>
          <a:solidFill>
            <a:srgbClr val="3266CC"/>
          </a:solidFill>
          <a:ln>
            <a:solidFill>
              <a:srgbClr val="3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Oval 19"/>
          <p:cNvSpPr/>
          <p:nvPr/>
        </p:nvSpPr>
        <p:spPr>
          <a:xfrm>
            <a:off x="5404277" y="3996289"/>
            <a:ext cx="233519" cy="243485"/>
          </a:xfrm>
          <a:prstGeom prst="ellipse">
            <a:avLst/>
          </a:prstGeom>
          <a:solidFill>
            <a:srgbClr val="DC3812"/>
          </a:solidFill>
          <a:ln>
            <a:solidFill>
              <a:srgbClr val="DC3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Oval 20"/>
          <p:cNvSpPr/>
          <p:nvPr/>
        </p:nvSpPr>
        <p:spPr>
          <a:xfrm>
            <a:off x="5404277" y="4450824"/>
            <a:ext cx="233519" cy="243485"/>
          </a:xfrm>
          <a:prstGeom prst="ellipse">
            <a:avLst/>
          </a:prstGeom>
          <a:solidFill>
            <a:srgbClr val="FE9900"/>
          </a:solidFill>
          <a:ln>
            <a:solidFill>
              <a:srgbClr val="FE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/>
          <p:cNvSpPr txBox="1"/>
          <p:nvPr/>
        </p:nvSpPr>
        <p:spPr>
          <a:xfrm>
            <a:off x="5855861" y="3502100"/>
            <a:ext cx="188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0-30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24" name="Metin kutusu 23"/>
          <p:cNvSpPr txBox="1"/>
          <p:nvPr/>
        </p:nvSpPr>
        <p:spPr>
          <a:xfrm>
            <a:off x="5855860" y="3909749"/>
            <a:ext cx="188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31-50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25" name="Metin kutusu 24"/>
          <p:cNvSpPr txBox="1"/>
          <p:nvPr/>
        </p:nvSpPr>
        <p:spPr>
          <a:xfrm>
            <a:off x="5855860" y="4365627"/>
            <a:ext cx="188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51-70</a:t>
            </a:r>
            <a:endParaRPr lang="tr-TR" sz="1600" dirty="0">
              <a:latin typeface="Righteous" panose="020B060402020202020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4437842" y="0"/>
            <a:ext cx="66502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-16625" y="391287"/>
            <a:ext cx="4520969" cy="670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Feature</a:t>
            </a:r>
            <a:r>
              <a:rPr lang="tr-TR" dirty="0" smtClean="0"/>
              <a:t> – </a:t>
            </a:r>
            <a:r>
              <a:rPr lang="tr-TR" sz="2800" dirty="0" err="1" smtClean="0"/>
              <a:t>Family</a:t>
            </a:r>
            <a:r>
              <a:rPr lang="tr-TR" sz="2800" dirty="0" smtClean="0"/>
              <a:t> </a:t>
            </a:r>
            <a:r>
              <a:rPr lang="tr-TR" sz="2800" dirty="0" err="1" smtClean="0"/>
              <a:t>History</a:t>
            </a:r>
            <a:endParaRPr sz="28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7" y="1323109"/>
            <a:ext cx="2113190" cy="200151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72834" y="4118032"/>
            <a:ext cx="332509" cy="318654"/>
          </a:xfrm>
          <a:prstGeom prst="ellipse">
            <a:avLst/>
          </a:prstGeom>
          <a:solidFill>
            <a:srgbClr val="DC3812"/>
          </a:solidFill>
          <a:ln>
            <a:solidFill>
              <a:srgbClr val="DC3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/>
          <p:cNvSpPr/>
          <p:nvPr/>
        </p:nvSpPr>
        <p:spPr>
          <a:xfrm>
            <a:off x="872834" y="3591095"/>
            <a:ext cx="332509" cy="318654"/>
          </a:xfrm>
          <a:prstGeom prst="ellipse">
            <a:avLst/>
          </a:prstGeom>
          <a:solidFill>
            <a:srgbClr val="3266CC"/>
          </a:solidFill>
          <a:ln>
            <a:solidFill>
              <a:srgbClr val="3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1302328" y="3587863"/>
            <a:ext cx="194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latin typeface="Righteous" panose="020B0604020202020204" charset="0"/>
              </a:rPr>
              <a:t>There</a:t>
            </a:r>
            <a:r>
              <a:rPr lang="tr-TR" sz="1600" dirty="0" smtClean="0">
                <a:latin typeface="Righteous" panose="020B0604020202020204" charset="0"/>
              </a:rPr>
              <a:t> is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15" name="Metin kutusu 14"/>
          <p:cNvSpPr txBox="1"/>
          <p:nvPr/>
        </p:nvSpPr>
        <p:spPr>
          <a:xfrm>
            <a:off x="1302328" y="4118032"/>
            <a:ext cx="194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latin typeface="Righteous" panose="020B0604020202020204" charset="0"/>
              </a:rPr>
              <a:t>There</a:t>
            </a:r>
            <a:r>
              <a:rPr lang="tr-TR" sz="1600" dirty="0" smtClean="0">
                <a:latin typeface="Righteous" panose="020B0604020202020204" charset="0"/>
              </a:rPr>
              <a:t> </a:t>
            </a:r>
            <a:r>
              <a:rPr lang="tr-TR" sz="1600" dirty="0" err="1" smtClean="0">
                <a:latin typeface="Righteous" panose="020B0604020202020204" charset="0"/>
              </a:rPr>
              <a:t>isn’t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17" name="Google Shape;229;p31"/>
          <p:cNvSpPr txBox="1">
            <a:spLocks/>
          </p:cNvSpPr>
          <p:nvPr/>
        </p:nvSpPr>
        <p:spPr>
          <a:xfrm>
            <a:off x="4465601" y="389503"/>
            <a:ext cx="4765964" cy="6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dirty="0" err="1" smtClean="0"/>
              <a:t>Feature</a:t>
            </a:r>
            <a:r>
              <a:rPr lang="tr-TR" dirty="0" smtClean="0"/>
              <a:t> – </a:t>
            </a:r>
            <a:r>
              <a:rPr lang="tr-TR" sz="2800" dirty="0" err="1" smtClean="0"/>
              <a:t>Physical</a:t>
            </a:r>
            <a:r>
              <a:rPr lang="tr-TR" sz="2800" dirty="0" smtClean="0"/>
              <a:t> Activity</a:t>
            </a:r>
            <a:endParaRPr lang="tr-TR" sz="280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91" y="1334618"/>
            <a:ext cx="2081414" cy="198346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5404277" y="3545835"/>
            <a:ext cx="233517" cy="251085"/>
          </a:xfrm>
          <a:prstGeom prst="ellipse">
            <a:avLst/>
          </a:prstGeom>
          <a:solidFill>
            <a:srgbClr val="3266CC"/>
          </a:solidFill>
          <a:ln>
            <a:solidFill>
              <a:srgbClr val="3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Oval 19"/>
          <p:cNvSpPr/>
          <p:nvPr/>
        </p:nvSpPr>
        <p:spPr>
          <a:xfrm>
            <a:off x="5404277" y="3996289"/>
            <a:ext cx="233519" cy="243485"/>
          </a:xfrm>
          <a:prstGeom prst="ellipse">
            <a:avLst/>
          </a:prstGeom>
          <a:solidFill>
            <a:srgbClr val="DC3812"/>
          </a:solidFill>
          <a:ln>
            <a:solidFill>
              <a:srgbClr val="DC3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Oval 20"/>
          <p:cNvSpPr/>
          <p:nvPr/>
        </p:nvSpPr>
        <p:spPr>
          <a:xfrm>
            <a:off x="5404277" y="4450824"/>
            <a:ext cx="233519" cy="243485"/>
          </a:xfrm>
          <a:prstGeom prst="ellipse">
            <a:avLst/>
          </a:prstGeom>
          <a:solidFill>
            <a:srgbClr val="FE9900"/>
          </a:solidFill>
          <a:ln>
            <a:solidFill>
              <a:srgbClr val="FE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/>
          <p:cNvSpPr txBox="1"/>
          <p:nvPr/>
        </p:nvSpPr>
        <p:spPr>
          <a:xfrm>
            <a:off x="5855861" y="3502100"/>
            <a:ext cx="188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latin typeface="Righteous" panose="020B0604020202020204" charset="0"/>
              </a:rPr>
              <a:t>Low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24" name="Metin kutusu 23"/>
          <p:cNvSpPr txBox="1"/>
          <p:nvPr/>
        </p:nvSpPr>
        <p:spPr>
          <a:xfrm>
            <a:off x="5855860" y="3909749"/>
            <a:ext cx="188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latin typeface="Righteous" panose="020B0604020202020204" charset="0"/>
              </a:rPr>
              <a:t>Medium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25" name="Metin kutusu 24"/>
          <p:cNvSpPr txBox="1"/>
          <p:nvPr/>
        </p:nvSpPr>
        <p:spPr>
          <a:xfrm>
            <a:off x="5855860" y="4365627"/>
            <a:ext cx="188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High</a:t>
            </a:r>
            <a:endParaRPr lang="tr-TR" sz="1600" dirty="0">
              <a:latin typeface="Righteous" panose="020B060402020202020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4437842" y="0"/>
            <a:ext cx="66502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496691" y="389607"/>
            <a:ext cx="3375653" cy="670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Feature</a:t>
            </a:r>
            <a:r>
              <a:rPr lang="tr-TR" dirty="0" smtClean="0"/>
              <a:t> - </a:t>
            </a:r>
            <a:r>
              <a:rPr lang="tr-TR" dirty="0" err="1" smtClean="0"/>
              <a:t>Smoke</a:t>
            </a:r>
            <a:endParaRPr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" y="1323109"/>
            <a:ext cx="2027511" cy="200151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72834" y="4118032"/>
            <a:ext cx="332509" cy="318654"/>
          </a:xfrm>
          <a:prstGeom prst="ellipse">
            <a:avLst/>
          </a:prstGeom>
          <a:solidFill>
            <a:srgbClr val="DC3812"/>
          </a:solidFill>
          <a:ln>
            <a:solidFill>
              <a:srgbClr val="DC3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/>
          <p:cNvSpPr/>
          <p:nvPr/>
        </p:nvSpPr>
        <p:spPr>
          <a:xfrm>
            <a:off x="872834" y="3591095"/>
            <a:ext cx="332509" cy="318654"/>
          </a:xfrm>
          <a:prstGeom prst="ellipse">
            <a:avLst/>
          </a:prstGeom>
          <a:solidFill>
            <a:srgbClr val="3266CC"/>
          </a:solidFill>
          <a:ln>
            <a:solidFill>
              <a:srgbClr val="3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1302328" y="3587863"/>
            <a:ext cx="194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I </a:t>
            </a:r>
            <a:r>
              <a:rPr lang="tr-TR" sz="1600" dirty="0" err="1" smtClean="0">
                <a:latin typeface="Righteous" panose="020B0604020202020204" charset="0"/>
              </a:rPr>
              <a:t>smoke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15" name="Metin kutusu 14"/>
          <p:cNvSpPr txBox="1"/>
          <p:nvPr/>
        </p:nvSpPr>
        <p:spPr>
          <a:xfrm>
            <a:off x="1302328" y="4118032"/>
            <a:ext cx="194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I </a:t>
            </a:r>
            <a:r>
              <a:rPr lang="tr-TR" sz="1600" dirty="0" err="1" smtClean="0">
                <a:latin typeface="Righteous" panose="020B0604020202020204" charset="0"/>
              </a:rPr>
              <a:t>don’t</a:t>
            </a:r>
            <a:r>
              <a:rPr lang="tr-TR" sz="1600" dirty="0" smtClean="0">
                <a:latin typeface="Righteous" panose="020B0604020202020204" charset="0"/>
              </a:rPr>
              <a:t> </a:t>
            </a:r>
            <a:r>
              <a:rPr lang="tr-TR" sz="1600" dirty="0" err="1" smtClean="0">
                <a:latin typeface="Righteous" panose="020B0604020202020204" charset="0"/>
              </a:rPr>
              <a:t>smoke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17" name="Google Shape;229;p31"/>
          <p:cNvSpPr txBox="1">
            <a:spLocks/>
          </p:cNvSpPr>
          <p:nvPr/>
        </p:nvSpPr>
        <p:spPr>
          <a:xfrm>
            <a:off x="5115502" y="389607"/>
            <a:ext cx="3364922" cy="67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dirty="0" err="1" smtClean="0"/>
              <a:t>Feature</a:t>
            </a:r>
            <a:r>
              <a:rPr lang="tr-TR" dirty="0" smtClean="0"/>
              <a:t> – </a:t>
            </a:r>
            <a:r>
              <a:rPr lang="tr-TR" sz="2800" dirty="0" err="1" smtClean="0"/>
              <a:t>Alchocol</a:t>
            </a:r>
            <a:endParaRPr lang="tr-TR" sz="280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56" y="1380475"/>
            <a:ext cx="2081414" cy="1939309"/>
          </a:xfrm>
          <a:prstGeom prst="rect">
            <a:avLst/>
          </a:prstGeom>
        </p:spPr>
      </p:pic>
      <p:sp>
        <p:nvSpPr>
          <p:cNvPr id="23" name="Metin kutusu 22"/>
          <p:cNvSpPr txBox="1"/>
          <p:nvPr/>
        </p:nvSpPr>
        <p:spPr>
          <a:xfrm>
            <a:off x="6476767" y="3587863"/>
            <a:ext cx="188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Righteous" panose="020B0604020202020204" charset="0"/>
              </a:rPr>
              <a:t>I</a:t>
            </a:r>
            <a:r>
              <a:rPr lang="tr-TR" sz="1600" dirty="0" smtClean="0">
                <a:latin typeface="Righteous" panose="020B0604020202020204" charset="0"/>
              </a:rPr>
              <a:t> </a:t>
            </a:r>
            <a:r>
              <a:rPr lang="tr-TR" sz="1600" dirty="0" err="1" smtClean="0">
                <a:latin typeface="Righteous" panose="020B0604020202020204" charset="0"/>
              </a:rPr>
              <a:t>drink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24" name="Metin kutusu 23"/>
          <p:cNvSpPr txBox="1"/>
          <p:nvPr/>
        </p:nvSpPr>
        <p:spPr>
          <a:xfrm>
            <a:off x="6476767" y="4118032"/>
            <a:ext cx="188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I </a:t>
            </a:r>
            <a:r>
              <a:rPr lang="tr-TR" sz="1600" dirty="0" err="1" smtClean="0">
                <a:latin typeface="Righteous" panose="020B0604020202020204" charset="0"/>
              </a:rPr>
              <a:t>don’t</a:t>
            </a:r>
            <a:r>
              <a:rPr lang="tr-TR" sz="1600" dirty="0" smtClean="0">
                <a:latin typeface="Righteous" panose="020B0604020202020204" charset="0"/>
              </a:rPr>
              <a:t> </a:t>
            </a:r>
            <a:r>
              <a:rPr lang="tr-TR" sz="1600" dirty="0" err="1" smtClean="0">
                <a:latin typeface="Righteous" panose="020B0604020202020204" charset="0"/>
              </a:rPr>
              <a:t>drink</a:t>
            </a:r>
            <a:endParaRPr lang="tr-TR" sz="1600" dirty="0">
              <a:latin typeface="Righteous" panose="020B060402020202020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4437842" y="0"/>
            <a:ext cx="66502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932455" y="3587863"/>
            <a:ext cx="332509" cy="318654"/>
          </a:xfrm>
          <a:prstGeom prst="ellipse">
            <a:avLst/>
          </a:prstGeom>
          <a:solidFill>
            <a:srgbClr val="3266CC"/>
          </a:solidFill>
          <a:ln>
            <a:solidFill>
              <a:srgbClr val="3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Oval 21"/>
          <p:cNvSpPr/>
          <p:nvPr/>
        </p:nvSpPr>
        <p:spPr>
          <a:xfrm>
            <a:off x="5932455" y="4118032"/>
            <a:ext cx="332509" cy="318654"/>
          </a:xfrm>
          <a:prstGeom prst="ellipse">
            <a:avLst/>
          </a:prstGeom>
          <a:solidFill>
            <a:srgbClr val="DC3812"/>
          </a:solidFill>
          <a:ln>
            <a:solidFill>
              <a:srgbClr val="DC3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14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1290530" y="257168"/>
            <a:ext cx="6026730" cy="670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Target</a:t>
            </a:r>
            <a:r>
              <a:rPr lang="tr-TR" dirty="0"/>
              <a:t> </a:t>
            </a:r>
            <a:r>
              <a:rPr lang="tr-TR" dirty="0" err="1" smtClean="0"/>
              <a:t>Variable</a:t>
            </a:r>
            <a:r>
              <a:rPr lang="tr-TR" dirty="0" smtClean="0"/>
              <a:t> - </a:t>
            </a:r>
            <a:r>
              <a:rPr lang="tr-TR" dirty="0" err="1" smtClean="0"/>
              <a:t>Hypertension</a:t>
            </a:r>
            <a:endParaRPr dirty="0"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08627">
            <a:off x="6412520" y="434509"/>
            <a:ext cx="3852654" cy="201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23" y="1147071"/>
            <a:ext cx="2010145" cy="2001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Oval 4"/>
          <p:cNvSpPr/>
          <p:nvPr/>
        </p:nvSpPr>
        <p:spPr>
          <a:xfrm>
            <a:off x="3318160" y="4127982"/>
            <a:ext cx="332509" cy="318654"/>
          </a:xfrm>
          <a:prstGeom prst="ellipse">
            <a:avLst/>
          </a:prstGeom>
          <a:solidFill>
            <a:srgbClr val="DC3812"/>
          </a:solidFill>
          <a:ln>
            <a:solidFill>
              <a:srgbClr val="DC38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/>
          <p:cNvSpPr/>
          <p:nvPr/>
        </p:nvSpPr>
        <p:spPr>
          <a:xfrm>
            <a:off x="3318161" y="3587863"/>
            <a:ext cx="332509" cy="318654"/>
          </a:xfrm>
          <a:prstGeom prst="ellipse">
            <a:avLst/>
          </a:prstGeom>
          <a:solidFill>
            <a:srgbClr val="3266CC"/>
          </a:solidFill>
          <a:ln>
            <a:solidFill>
              <a:srgbClr val="32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3803074" y="3587863"/>
            <a:ext cx="194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I </a:t>
            </a:r>
            <a:r>
              <a:rPr lang="tr-TR" sz="1600" dirty="0" err="1" smtClean="0">
                <a:latin typeface="Righteous" panose="020B0604020202020204" charset="0"/>
              </a:rPr>
              <a:t>have</a:t>
            </a:r>
            <a:endParaRPr lang="tr-TR" sz="1600" dirty="0">
              <a:latin typeface="Righteous" panose="020B0604020202020204" charset="0"/>
            </a:endParaRPr>
          </a:p>
        </p:txBody>
      </p:sp>
      <p:sp>
        <p:nvSpPr>
          <p:cNvPr id="15" name="Metin kutusu 14"/>
          <p:cNvSpPr txBox="1"/>
          <p:nvPr/>
        </p:nvSpPr>
        <p:spPr>
          <a:xfrm>
            <a:off x="3803073" y="4086628"/>
            <a:ext cx="194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latin typeface="Righteous" panose="020B0604020202020204" charset="0"/>
              </a:rPr>
              <a:t>I </a:t>
            </a:r>
            <a:r>
              <a:rPr lang="tr-TR" sz="1600" dirty="0" err="1" smtClean="0">
                <a:latin typeface="Righteous" panose="020B0604020202020204" charset="0"/>
              </a:rPr>
              <a:t>don’t</a:t>
            </a:r>
            <a:r>
              <a:rPr lang="tr-TR" sz="1600" dirty="0" smtClean="0">
                <a:latin typeface="Righteous" panose="020B0604020202020204" charset="0"/>
              </a:rPr>
              <a:t> </a:t>
            </a:r>
            <a:r>
              <a:rPr lang="tr-TR" sz="1600" dirty="0" err="1" smtClean="0">
                <a:latin typeface="Righteous" panose="020B0604020202020204" charset="0"/>
              </a:rPr>
              <a:t>have</a:t>
            </a:r>
            <a:endParaRPr lang="tr-TR" sz="1600" dirty="0"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Calculations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dataset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53746" y="1017725"/>
            <a:ext cx="7704000" cy="3468016"/>
          </a:xfrm>
        </p:spPr>
        <p:txBody>
          <a:bodyPr/>
          <a:lstStyle/>
          <a:p>
            <a:pPr marL="139700" indent="0">
              <a:buNone/>
            </a:pPr>
            <a:endParaRPr lang="tr-TR" sz="1600" dirty="0"/>
          </a:p>
          <a:p>
            <a:pPr marL="139700" indent="0">
              <a:buNone/>
            </a:pPr>
            <a:r>
              <a:rPr lang="tr-TR" sz="1600" dirty="0" err="1" smtClean="0"/>
              <a:t>To</a:t>
            </a:r>
            <a:r>
              <a:rPr lang="tr-TR" sz="1600" dirty="0" smtClean="0"/>
              <a:t> </a:t>
            </a:r>
            <a:r>
              <a:rPr lang="tr-TR" sz="1600" dirty="0" err="1" smtClean="0"/>
              <a:t>get</a:t>
            </a:r>
            <a:r>
              <a:rPr lang="tr-TR" sz="1600" dirty="0" smtClean="0"/>
              <a:t> </a:t>
            </a:r>
            <a:r>
              <a:rPr lang="tr-TR" sz="1600" dirty="0" err="1" smtClean="0"/>
              <a:t>accuracy</a:t>
            </a:r>
            <a:r>
              <a:rPr lang="tr-TR" sz="1600" dirty="0" smtClean="0"/>
              <a:t> </a:t>
            </a:r>
            <a:r>
              <a:rPr lang="tr-TR" sz="1600" dirty="0" err="1" smtClean="0"/>
              <a:t>results</a:t>
            </a:r>
            <a:r>
              <a:rPr lang="tr-TR" sz="1600" dirty="0" smtClean="0"/>
              <a:t> </a:t>
            </a:r>
            <a:r>
              <a:rPr lang="tr-TR" sz="1600" dirty="0" err="1" smtClean="0"/>
              <a:t>using</a:t>
            </a:r>
            <a:r>
              <a:rPr lang="tr-TR" sz="1600" dirty="0" smtClean="0"/>
              <a:t> </a:t>
            </a:r>
            <a:r>
              <a:rPr lang="tr-TR" sz="1600" dirty="0" err="1" smtClean="0"/>
              <a:t>my</a:t>
            </a:r>
            <a:r>
              <a:rPr lang="tr-TR" sz="1600" dirty="0" smtClean="0"/>
              <a:t> </a:t>
            </a:r>
            <a:r>
              <a:rPr lang="tr-TR" sz="1600" dirty="0" err="1" smtClean="0"/>
              <a:t>train</a:t>
            </a:r>
            <a:r>
              <a:rPr lang="tr-TR" sz="1600" dirty="0" smtClean="0"/>
              <a:t> </a:t>
            </a:r>
            <a:r>
              <a:rPr lang="tr-TR" sz="1600" dirty="0" err="1" smtClean="0"/>
              <a:t>dataset</a:t>
            </a:r>
            <a:r>
              <a:rPr lang="tr-TR" sz="1600" dirty="0" smtClean="0"/>
              <a:t>, </a:t>
            </a:r>
            <a:r>
              <a:rPr lang="tr-TR" sz="1600" b="1" dirty="0" smtClean="0"/>
              <a:t>I </a:t>
            </a:r>
            <a:r>
              <a:rPr lang="tr-TR" sz="1600" b="1" dirty="0" err="1" smtClean="0"/>
              <a:t>used</a:t>
            </a:r>
            <a:r>
              <a:rPr lang="tr-TR" sz="1600" b="1" dirty="0" smtClean="0"/>
              <a:t> 5  </a:t>
            </a:r>
            <a:r>
              <a:rPr lang="tr-TR" sz="1600" b="1" dirty="0" err="1"/>
              <a:t>F</a:t>
            </a:r>
            <a:r>
              <a:rPr lang="tr-TR" sz="1600" b="1" dirty="0" err="1" smtClean="0"/>
              <a:t>old</a:t>
            </a:r>
            <a:r>
              <a:rPr lang="tr-TR" sz="1600" b="1" dirty="0" smtClean="0"/>
              <a:t> Cross </a:t>
            </a:r>
            <a:r>
              <a:rPr lang="tr-TR" sz="1600" b="1" dirty="0" err="1" smtClean="0"/>
              <a:t>Validation</a:t>
            </a:r>
            <a:r>
              <a:rPr lang="tr-TR" sz="1600" b="1" dirty="0" smtClean="0"/>
              <a:t> </a:t>
            </a:r>
            <a:r>
              <a:rPr lang="tr-TR" sz="1600" dirty="0" err="1" smtClean="0"/>
              <a:t>to</a:t>
            </a:r>
            <a:r>
              <a:rPr lang="tr-TR" sz="1600" dirty="0" smtClean="0"/>
              <a:t> </a:t>
            </a:r>
            <a:r>
              <a:rPr lang="tr-TR" sz="1600" dirty="0" err="1" smtClean="0"/>
              <a:t>create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test </a:t>
            </a:r>
            <a:r>
              <a:rPr lang="tr-TR" sz="1600" dirty="0" err="1" smtClean="0"/>
              <a:t>sets</a:t>
            </a:r>
            <a:r>
              <a:rPr lang="tr-TR" sz="1600" dirty="0" smtClean="0"/>
              <a:t>. </a:t>
            </a:r>
          </a:p>
          <a:p>
            <a:pPr marL="139700" indent="0">
              <a:buNone/>
            </a:pPr>
            <a:endParaRPr lang="tr-TR" sz="1600" dirty="0" smtClean="0"/>
          </a:p>
          <a:p>
            <a:pPr marL="139700" indent="0">
              <a:buNone/>
            </a:pPr>
            <a:r>
              <a:rPr lang="tr-TR" sz="1600" dirty="0" err="1" smtClean="0"/>
              <a:t>For</a:t>
            </a:r>
            <a:r>
              <a:rPr lang="tr-TR" sz="1600" dirty="0" smtClean="0"/>
              <a:t> </a:t>
            </a:r>
            <a:r>
              <a:rPr lang="tr-TR" sz="1600" dirty="0" err="1" smtClean="0"/>
              <a:t>each</a:t>
            </a:r>
            <a:r>
              <a:rPr lang="tr-TR" sz="1600" dirty="0" smtClean="0"/>
              <a:t> </a:t>
            </a:r>
            <a:r>
              <a:rPr lang="tr-TR" sz="1600" dirty="0" err="1" smtClean="0"/>
              <a:t>fold</a:t>
            </a:r>
            <a:r>
              <a:rPr lang="tr-TR" sz="1600" dirty="0" smtClean="0"/>
              <a:t>, I </a:t>
            </a:r>
            <a:r>
              <a:rPr lang="tr-TR" sz="1600" dirty="0" err="1" smtClean="0"/>
              <a:t>calculated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Confusion</a:t>
            </a:r>
            <a:r>
              <a:rPr lang="tr-TR" sz="1600" dirty="0" smtClean="0"/>
              <a:t> </a:t>
            </a:r>
            <a:r>
              <a:rPr lang="tr-TR" sz="1600" dirty="0" err="1" smtClean="0"/>
              <a:t>Matrixes</a:t>
            </a:r>
            <a:r>
              <a:rPr lang="tr-TR" sz="1600" dirty="0" smtClean="0"/>
              <a:t>. </a:t>
            </a: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got</a:t>
            </a:r>
            <a:r>
              <a:rPr lang="tr-TR" sz="1600" dirty="0" smtClean="0"/>
              <a:t> 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average</a:t>
            </a:r>
            <a:r>
              <a:rPr lang="tr-TR" sz="1600" dirty="0" smtClean="0"/>
              <a:t> </a:t>
            </a:r>
            <a:r>
              <a:rPr lang="tr-TR" sz="1600" dirty="0" err="1" smtClean="0"/>
              <a:t>confusion</a:t>
            </a:r>
            <a:r>
              <a:rPr lang="tr-TR" sz="1600" dirty="0" smtClean="0"/>
              <a:t> </a:t>
            </a:r>
            <a:r>
              <a:rPr lang="tr-TR" sz="1600" dirty="0" err="1" smtClean="0"/>
              <a:t>matrix</a:t>
            </a:r>
            <a:r>
              <a:rPr lang="tr-TR" sz="1600" dirty="0" smtClean="0"/>
              <a:t> </a:t>
            </a:r>
            <a:r>
              <a:rPr lang="tr-TR" sz="1600" dirty="0" err="1" smtClean="0"/>
              <a:t>using</a:t>
            </a:r>
            <a:r>
              <a:rPr lang="tr-TR" sz="1600" dirty="0" smtClean="0"/>
              <a:t> </a:t>
            </a:r>
            <a:r>
              <a:rPr lang="tr-TR" sz="1600" dirty="0" err="1" smtClean="0"/>
              <a:t>each</a:t>
            </a:r>
            <a:r>
              <a:rPr lang="tr-TR" sz="1600" dirty="0" smtClean="0"/>
              <a:t> </a:t>
            </a:r>
            <a:r>
              <a:rPr lang="tr-TR" sz="1600" dirty="0" err="1" smtClean="0"/>
              <a:t>fold’s</a:t>
            </a:r>
            <a:r>
              <a:rPr lang="tr-TR" sz="1600" dirty="0" smtClean="0"/>
              <a:t> </a:t>
            </a:r>
            <a:r>
              <a:rPr lang="tr-TR" sz="1600" dirty="0" err="1" smtClean="0"/>
              <a:t>confusion</a:t>
            </a:r>
            <a:r>
              <a:rPr lang="tr-TR" sz="1600" dirty="0" smtClean="0"/>
              <a:t> </a:t>
            </a:r>
            <a:r>
              <a:rPr lang="tr-TR" sz="1600" dirty="0" err="1" smtClean="0"/>
              <a:t>matrix</a:t>
            </a:r>
            <a:r>
              <a:rPr lang="tr-TR" sz="1600" dirty="0" smtClean="0"/>
              <a:t>.</a:t>
            </a:r>
          </a:p>
          <a:p>
            <a:pPr marL="139700" indent="0">
              <a:buNone/>
            </a:pPr>
            <a:endParaRPr lang="tr-TR" sz="1600" dirty="0" smtClean="0"/>
          </a:p>
          <a:p>
            <a:pPr marL="139700" indent="0">
              <a:buNone/>
            </a:pP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after</a:t>
            </a:r>
            <a:r>
              <a:rPr lang="tr-TR" sz="1600" dirty="0" smtClean="0"/>
              <a:t> </a:t>
            </a:r>
            <a:r>
              <a:rPr lang="tr-TR" sz="1600" dirty="0" err="1" smtClean="0"/>
              <a:t>that</a:t>
            </a:r>
            <a:r>
              <a:rPr lang="tr-TR" sz="1600" dirty="0" smtClean="0"/>
              <a:t> I </a:t>
            </a:r>
            <a:r>
              <a:rPr lang="tr-TR" sz="1600" dirty="0" err="1" smtClean="0"/>
              <a:t>calculated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overall</a:t>
            </a:r>
            <a:r>
              <a:rPr lang="tr-TR" sz="1600" dirty="0" smtClean="0"/>
              <a:t> </a:t>
            </a:r>
            <a:r>
              <a:rPr lang="tr-TR" sz="1600" dirty="0" err="1" smtClean="0"/>
              <a:t>accuracy</a:t>
            </a:r>
            <a:r>
              <a:rPr lang="tr-TR" sz="1600" dirty="0" smtClean="0"/>
              <a:t> </a:t>
            </a:r>
            <a:r>
              <a:rPr lang="tr-TR" sz="1600" dirty="0" err="1" smtClean="0"/>
              <a:t>using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average</a:t>
            </a:r>
            <a:r>
              <a:rPr lang="tr-TR" sz="1600" dirty="0" smtClean="0"/>
              <a:t> </a:t>
            </a:r>
            <a:r>
              <a:rPr lang="tr-TR" sz="1600" dirty="0" err="1" smtClean="0"/>
              <a:t>confusion</a:t>
            </a:r>
            <a:r>
              <a:rPr lang="tr-TR" sz="1600" dirty="0" smtClean="0"/>
              <a:t> </a:t>
            </a:r>
            <a:r>
              <a:rPr lang="tr-TR" sz="1600" dirty="0" err="1" smtClean="0"/>
              <a:t>matrix</a:t>
            </a:r>
            <a:r>
              <a:rPr lang="tr-TR" sz="1600" dirty="0" smtClean="0"/>
              <a:t>.</a:t>
            </a:r>
          </a:p>
          <a:p>
            <a:pPr marL="139700" indent="0">
              <a:buNone/>
            </a:pPr>
            <a:endParaRPr lang="tr-TR" sz="1600" dirty="0"/>
          </a:p>
          <a:p>
            <a:pPr marL="139700" indent="0">
              <a:buNone/>
            </a:pPr>
            <a:r>
              <a:rPr lang="tr-TR" sz="1600" dirty="0" err="1" smtClean="0"/>
              <a:t>Moreover</a:t>
            </a:r>
            <a:r>
              <a:rPr lang="tr-TR" sz="1600" dirty="0" smtClean="0"/>
              <a:t>, I </a:t>
            </a:r>
            <a:r>
              <a:rPr lang="tr-TR" sz="1600" dirty="0" err="1" smtClean="0"/>
              <a:t>calculated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f1 </a:t>
            </a:r>
            <a:r>
              <a:rPr lang="tr-TR" sz="1600" dirty="0" err="1" smtClean="0"/>
              <a:t>score</a:t>
            </a:r>
            <a:r>
              <a:rPr lang="tr-TR" sz="1600" dirty="0" smtClean="0"/>
              <a:t> </a:t>
            </a:r>
            <a:r>
              <a:rPr lang="tr-TR" sz="1600" dirty="0" err="1" smtClean="0"/>
              <a:t>for</a:t>
            </a:r>
            <a:r>
              <a:rPr lang="tr-TR" sz="1600" dirty="0" smtClean="0"/>
              <a:t> </a:t>
            </a:r>
            <a:r>
              <a:rPr lang="tr-TR" sz="1600" dirty="0" err="1" smtClean="0"/>
              <a:t>each</a:t>
            </a:r>
            <a:r>
              <a:rPr lang="tr-TR" sz="1600" dirty="0" smtClean="0"/>
              <a:t> </a:t>
            </a:r>
            <a:r>
              <a:rPr lang="tr-TR" sz="1600" dirty="0" err="1" smtClean="0"/>
              <a:t>fold</a:t>
            </a:r>
            <a:r>
              <a:rPr lang="tr-TR" sz="1600" dirty="0" smtClean="0"/>
              <a:t> </a:t>
            </a: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got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overall</a:t>
            </a:r>
            <a:r>
              <a:rPr lang="tr-TR" sz="1600" dirty="0" smtClean="0"/>
              <a:t> f1 </a:t>
            </a:r>
            <a:r>
              <a:rPr lang="tr-TR" sz="1600" dirty="0" err="1" smtClean="0"/>
              <a:t>score</a:t>
            </a:r>
            <a:r>
              <a:rPr lang="tr-TR" sz="1600" dirty="0" smtClean="0"/>
              <a:t> </a:t>
            </a:r>
            <a:r>
              <a:rPr lang="tr-TR" sz="1600" dirty="0" err="1" smtClean="0"/>
              <a:t>for</a:t>
            </a:r>
            <a:r>
              <a:rPr lang="tr-TR" sz="1600" dirty="0" smtClean="0"/>
              <a:t> 5 </a:t>
            </a:r>
            <a:r>
              <a:rPr lang="tr-TR" sz="1600" dirty="0" err="1" smtClean="0"/>
              <a:t>folds</a:t>
            </a:r>
            <a:r>
              <a:rPr lang="tr-TR" sz="1600" dirty="0" smtClean="0"/>
              <a:t>.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0272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053718" y="368825"/>
            <a:ext cx="5036564" cy="572700"/>
          </a:xfrm>
        </p:spPr>
        <p:txBody>
          <a:bodyPr/>
          <a:lstStyle/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fold</a:t>
            </a:r>
            <a:r>
              <a:rPr lang="tr-TR" dirty="0" smtClean="0"/>
              <a:t> 1 , 2 , 3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597151" y="1246909"/>
            <a:ext cx="2404200" cy="3373582"/>
          </a:xfrm>
        </p:spPr>
        <p:txBody>
          <a:bodyPr/>
          <a:lstStyle/>
          <a:p>
            <a:pPr marL="139700" indent="0">
              <a:buNone/>
            </a:pPr>
            <a:r>
              <a:rPr lang="en-US" sz="1600" b="1" dirty="0"/>
              <a:t>Fold </a:t>
            </a:r>
            <a:r>
              <a:rPr lang="en-US" sz="1600" b="1" dirty="0" smtClean="0"/>
              <a:t>1</a:t>
            </a:r>
            <a:endParaRPr lang="tr-TR" sz="1600" b="1" dirty="0" smtClean="0"/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dirty="0"/>
              <a:t>Confusion </a:t>
            </a:r>
            <a:r>
              <a:rPr lang="en-US" sz="1600" dirty="0" smtClean="0"/>
              <a:t>Matrix</a:t>
            </a:r>
            <a:r>
              <a:rPr lang="tr-TR" sz="1600" dirty="0" smtClean="0"/>
              <a:t>:</a:t>
            </a:r>
            <a:endParaRPr lang="en-US" sz="1600" dirty="0"/>
          </a:p>
          <a:p>
            <a:pPr marL="596900" lvl="1" indent="0">
              <a:buNone/>
            </a:pPr>
            <a:r>
              <a:rPr lang="en-US" sz="1600" b="1" dirty="0" smtClean="0"/>
              <a:t>[[</a:t>
            </a:r>
            <a:r>
              <a:rPr lang="en-US" sz="1600" b="1" dirty="0"/>
              <a:t>6 6]</a:t>
            </a:r>
          </a:p>
          <a:p>
            <a:pPr marL="596900" lvl="1" indent="0">
              <a:buNone/>
            </a:pPr>
            <a:r>
              <a:rPr lang="en-US" sz="1600" b="1" dirty="0"/>
              <a:t> [7 8</a:t>
            </a:r>
            <a:r>
              <a:rPr lang="en-US" sz="1600" b="1" dirty="0" smtClean="0"/>
              <a:t>]]</a:t>
            </a:r>
            <a:endParaRPr lang="tr-TR" sz="1600" b="1" dirty="0" smtClean="0"/>
          </a:p>
          <a:p>
            <a:pPr marL="139700" indent="0">
              <a:buNone/>
            </a:pPr>
            <a:endParaRPr lang="tr-TR" sz="1600" dirty="0"/>
          </a:p>
          <a:p>
            <a:pPr marL="139700" indent="0">
              <a:buNone/>
            </a:pPr>
            <a:r>
              <a:rPr lang="en-US" sz="1600" b="1" dirty="0" err="1"/>
              <a:t>X_train</a:t>
            </a:r>
            <a:r>
              <a:rPr lang="en-US" sz="1600" b="1" dirty="0"/>
              <a:t> </a:t>
            </a:r>
            <a:r>
              <a:rPr lang="en-US" sz="1600" b="1" dirty="0" smtClean="0"/>
              <a:t>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108</a:t>
            </a:r>
            <a:endParaRPr lang="tr-TR" sz="1600" dirty="0" smtClean="0"/>
          </a:p>
          <a:p>
            <a:pPr marL="139700" indent="0">
              <a:buNone/>
            </a:pPr>
            <a:endParaRPr lang="tr-TR" sz="1600" dirty="0" smtClean="0"/>
          </a:p>
          <a:p>
            <a:pPr marL="139700" indent="0">
              <a:buNone/>
            </a:pPr>
            <a:r>
              <a:rPr lang="en-US" sz="1600" b="1" dirty="0" err="1" smtClean="0"/>
              <a:t>X_test</a:t>
            </a:r>
            <a:r>
              <a:rPr lang="en-US" sz="1600" b="1" dirty="0" smtClean="0"/>
              <a:t> 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27</a:t>
            </a:r>
            <a:endParaRPr lang="en-US" sz="1600" dirty="0"/>
          </a:p>
          <a:p>
            <a:pPr marL="139700" indent="0">
              <a:buNone/>
            </a:pPr>
            <a:endParaRPr lang="en-US" sz="1600" dirty="0"/>
          </a:p>
          <a:p>
            <a:pPr marL="139700" indent="0">
              <a:buNone/>
            </a:pPr>
            <a:r>
              <a:rPr lang="en-US" sz="1600" b="1" dirty="0"/>
              <a:t>F1 </a:t>
            </a:r>
            <a:r>
              <a:rPr lang="en-US" sz="1600" b="1" dirty="0" smtClean="0"/>
              <a:t>Score</a:t>
            </a:r>
            <a:r>
              <a:rPr lang="tr-TR" sz="1600" b="1" dirty="0" smtClean="0"/>
              <a:t> </a:t>
            </a:r>
            <a:r>
              <a:rPr lang="en-US" sz="1600" b="1" dirty="0" smtClean="0"/>
              <a:t>: </a:t>
            </a:r>
            <a:r>
              <a:rPr lang="en-US" sz="1600" dirty="0" smtClean="0"/>
              <a:t>0.5</a:t>
            </a:r>
            <a:r>
              <a:rPr lang="tr-TR" sz="1600" dirty="0" smtClean="0"/>
              <a:t>517</a:t>
            </a:r>
          </a:p>
          <a:p>
            <a:pPr marL="139700" indent="0">
              <a:buNone/>
            </a:pPr>
            <a:endParaRPr lang="tr-TR" sz="1600" dirty="0" smtClean="0"/>
          </a:p>
          <a:p>
            <a:pPr marL="139700" indent="0">
              <a:buNone/>
            </a:pPr>
            <a:r>
              <a:rPr lang="tr-TR" sz="1600" b="1" dirty="0" err="1" smtClean="0"/>
              <a:t>Accuracy</a:t>
            </a:r>
            <a:r>
              <a:rPr lang="tr-TR" sz="1600" b="1" dirty="0" smtClean="0"/>
              <a:t> : </a:t>
            </a:r>
            <a:r>
              <a:rPr lang="tr-TR" sz="1600" dirty="0"/>
              <a:t>0.5185</a:t>
            </a:r>
          </a:p>
        </p:txBody>
      </p:sp>
      <p:sp>
        <p:nvSpPr>
          <p:cNvPr id="4" name="Metin Yer Tutucusu 2"/>
          <p:cNvSpPr txBox="1">
            <a:spLocks/>
          </p:cNvSpPr>
          <p:nvPr/>
        </p:nvSpPr>
        <p:spPr>
          <a:xfrm>
            <a:off x="3369900" y="1246909"/>
            <a:ext cx="2404200" cy="337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9700" indent="0">
              <a:buFont typeface="Raleway Medium"/>
              <a:buNone/>
            </a:pPr>
            <a:r>
              <a:rPr lang="en-US" sz="1600" b="1" dirty="0" smtClean="0"/>
              <a:t>Fold </a:t>
            </a:r>
            <a:r>
              <a:rPr lang="tr-TR" sz="1600" b="1" dirty="0" smtClean="0"/>
              <a:t>2</a:t>
            </a:r>
          </a:p>
          <a:p>
            <a:pPr marL="139700" indent="0">
              <a:buFont typeface="Raleway Medium"/>
              <a:buNone/>
            </a:pPr>
            <a:endParaRPr lang="en-US" sz="1600" dirty="0" smtClean="0"/>
          </a:p>
          <a:p>
            <a:pPr marL="139700" indent="0">
              <a:buFont typeface="Raleway Medium"/>
              <a:buNone/>
            </a:pPr>
            <a:r>
              <a:rPr lang="en-US" sz="1600" dirty="0" smtClean="0"/>
              <a:t>Confusion Matrix:</a:t>
            </a:r>
          </a:p>
          <a:p>
            <a:pPr marL="596900" lvl="1" indent="0">
              <a:buFont typeface="Raleway Medium"/>
              <a:buNone/>
            </a:pPr>
            <a:r>
              <a:rPr lang="en-US" sz="1600" b="1" dirty="0" smtClean="0"/>
              <a:t>[[</a:t>
            </a:r>
            <a:r>
              <a:rPr lang="tr-TR" sz="1600" b="1" dirty="0" smtClean="0"/>
              <a:t>8</a:t>
            </a:r>
            <a:r>
              <a:rPr lang="en-US" sz="1600" b="1" dirty="0" smtClean="0"/>
              <a:t> </a:t>
            </a:r>
            <a:r>
              <a:rPr lang="tr-TR" sz="1600" b="1" dirty="0"/>
              <a:t>4</a:t>
            </a:r>
            <a:r>
              <a:rPr lang="en-US" sz="1600" b="1" dirty="0" smtClean="0"/>
              <a:t>]</a:t>
            </a:r>
          </a:p>
          <a:p>
            <a:pPr marL="596900" lvl="1" indent="0">
              <a:buFont typeface="Raleway Medium"/>
              <a:buNone/>
            </a:pPr>
            <a:r>
              <a:rPr lang="en-US" sz="1600" b="1" dirty="0" smtClean="0"/>
              <a:t> [7 8]]</a:t>
            </a:r>
            <a:endParaRPr lang="tr-TR" sz="1600" b="1" dirty="0" smtClean="0"/>
          </a:p>
          <a:p>
            <a:pPr marL="139700" indent="0">
              <a:buFont typeface="Raleway Medium"/>
              <a:buNone/>
            </a:pPr>
            <a:endParaRPr lang="tr-TR" sz="1600" dirty="0" smtClean="0"/>
          </a:p>
          <a:p>
            <a:pPr marL="139700" indent="0">
              <a:buFont typeface="Raleway Medium"/>
              <a:buNone/>
            </a:pPr>
            <a:r>
              <a:rPr lang="en-US" sz="1600" b="1" dirty="0" err="1" smtClean="0"/>
              <a:t>X_train</a:t>
            </a:r>
            <a:r>
              <a:rPr lang="en-US" sz="1600" b="1" dirty="0" smtClean="0"/>
              <a:t> 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108</a:t>
            </a:r>
            <a:endParaRPr lang="tr-TR" sz="1600" dirty="0" smtClean="0"/>
          </a:p>
          <a:p>
            <a:pPr marL="139700" indent="0">
              <a:buFont typeface="Raleway Medium"/>
              <a:buNone/>
            </a:pPr>
            <a:endParaRPr lang="tr-TR" sz="1600" dirty="0" smtClean="0"/>
          </a:p>
          <a:p>
            <a:pPr marL="139700" indent="0">
              <a:buFont typeface="Raleway Medium"/>
              <a:buNone/>
            </a:pPr>
            <a:r>
              <a:rPr lang="en-US" sz="1600" b="1" dirty="0" err="1" smtClean="0"/>
              <a:t>X_test</a:t>
            </a:r>
            <a:r>
              <a:rPr lang="en-US" sz="1600" b="1" dirty="0" smtClean="0"/>
              <a:t> 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27</a:t>
            </a:r>
          </a:p>
          <a:p>
            <a:pPr marL="139700" indent="0">
              <a:buFont typeface="Raleway Medium"/>
              <a:buNone/>
            </a:pPr>
            <a:endParaRPr lang="en-US" sz="1600" dirty="0" smtClean="0"/>
          </a:p>
          <a:p>
            <a:pPr marL="139700" indent="0">
              <a:buNone/>
            </a:pPr>
            <a:r>
              <a:rPr lang="en-US" sz="1600" b="1" dirty="0"/>
              <a:t>F1 </a:t>
            </a:r>
            <a:r>
              <a:rPr lang="en-US" sz="1600" b="1" dirty="0" smtClean="0"/>
              <a:t>Score</a:t>
            </a:r>
            <a:r>
              <a:rPr lang="tr-TR" sz="1600" b="1" dirty="0" smtClean="0"/>
              <a:t> </a:t>
            </a:r>
            <a:r>
              <a:rPr lang="en-US" sz="1600" b="1" dirty="0" smtClean="0"/>
              <a:t>: </a:t>
            </a:r>
            <a:r>
              <a:rPr lang="en-US" sz="1600" dirty="0" smtClean="0"/>
              <a:t>0.5926</a:t>
            </a:r>
            <a:endParaRPr lang="tr-TR" sz="1600" dirty="0" smtClean="0"/>
          </a:p>
          <a:p>
            <a:pPr marL="139700" indent="0">
              <a:buNone/>
            </a:pPr>
            <a:endParaRPr lang="tr-TR" sz="1600" dirty="0" smtClean="0"/>
          </a:p>
          <a:p>
            <a:pPr marL="139700" indent="0">
              <a:buNone/>
            </a:pPr>
            <a:r>
              <a:rPr lang="tr-TR" sz="1600" b="1" dirty="0" err="1" smtClean="0"/>
              <a:t>Accuracy</a:t>
            </a:r>
            <a:r>
              <a:rPr lang="tr-TR" sz="1600" b="1" dirty="0" smtClean="0"/>
              <a:t> : </a:t>
            </a:r>
            <a:r>
              <a:rPr lang="tr-TR" sz="1600" dirty="0"/>
              <a:t>0.5926</a:t>
            </a:r>
          </a:p>
        </p:txBody>
      </p:sp>
      <p:sp>
        <p:nvSpPr>
          <p:cNvPr id="5" name="Metin Yer Tutucusu 2"/>
          <p:cNvSpPr txBox="1">
            <a:spLocks/>
          </p:cNvSpPr>
          <p:nvPr/>
        </p:nvSpPr>
        <p:spPr>
          <a:xfrm>
            <a:off x="6376336" y="1246909"/>
            <a:ext cx="2404200" cy="337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aleway Medium"/>
              <a:buChar char="●"/>
              <a:defRPr sz="12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●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○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 Medium"/>
              <a:buChar char="■"/>
              <a:defRPr sz="1200" b="0" i="0" u="none" strike="noStrike" cap="none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139700" indent="0">
              <a:buFont typeface="Raleway Medium"/>
              <a:buNone/>
            </a:pPr>
            <a:r>
              <a:rPr lang="en-US" sz="1600" b="1" dirty="0" smtClean="0"/>
              <a:t>Fold </a:t>
            </a:r>
            <a:r>
              <a:rPr lang="tr-TR" sz="1600" b="1" dirty="0" smtClean="0"/>
              <a:t>3</a:t>
            </a:r>
          </a:p>
          <a:p>
            <a:pPr marL="139700" indent="0">
              <a:buFont typeface="Raleway Medium"/>
              <a:buNone/>
            </a:pPr>
            <a:endParaRPr lang="en-US" sz="1600" dirty="0" smtClean="0"/>
          </a:p>
          <a:p>
            <a:pPr marL="139700" indent="0">
              <a:buFont typeface="Raleway Medium"/>
              <a:buNone/>
            </a:pPr>
            <a:r>
              <a:rPr lang="en-US" sz="1600" dirty="0" smtClean="0"/>
              <a:t>Confusion Matrix:</a:t>
            </a:r>
          </a:p>
          <a:p>
            <a:pPr marL="596900" lvl="1" indent="0">
              <a:buFont typeface="Raleway Medium"/>
              <a:buNone/>
            </a:pPr>
            <a:r>
              <a:rPr lang="en-US" sz="1600" b="1" dirty="0" smtClean="0"/>
              <a:t>[[</a:t>
            </a:r>
            <a:r>
              <a:rPr lang="tr-TR" sz="1600" b="1" dirty="0" smtClean="0"/>
              <a:t>9</a:t>
            </a:r>
            <a:r>
              <a:rPr lang="en-US" sz="1600" b="1" dirty="0" smtClean="0"/>
              <a:t> </a:t>
            </a:r>
            <a:r>
              <a:rPr lang="tr-TR" sz="1600" b="1" dirty="0"/>
              <a:t>2</a:t>
            </a:r>
            <a:r>
              <a:rPr lang="en-US" sz="1600" b="1" dirty="0" smtClean="0"/>
              <a:t>]</a:t>
            </a:r>
          </a:p>
          <a:p>
            <a:pPr marL="596900" lvl="1" indent="0">
              <a:buFont typeface="Raleway Medium"/>
              <a:buNone/>
            </a:pPr>
            <a:r>
              <a:rPr lang="en-US" sz="1600" b="1" dirty="0" smtClean="0"/>
              <a:t> [7 </a:t>
            </a:r>
            <a:r>
              <a:rPr lang="tr-TR" sz="1600" b="1" dirty="0" smtClean="0"/>
              <a:t>9</a:t>
            </a:r>
            <a:r>
              <a:rPr lang="en-US" sz="1600" b="1" dirty="0" smtClean="0"/>
              <a:t>]]</a:t>
            </a:r>
            <a:endParaRPr lang="tr-TR" sz="1600" b="1" dirty="0" smtClean="0"/>
          </a:p>
          <a:p>
            <a:pPr marL="139700" indent="0">
              <a:buFont typeface="Raleway Medium"/>
              <a:buNone/>
            </a:pPr>
            <a:endParaRPr lang="tr-TR" sz="1600" dirty="0" smtClean="0"/>
          </a:p>
          <a:p>
            <a:pPr marL="139700" indent="0">
              <a:buFont typeface="Raleway Medium"/>
              <a:buNone/>
            </a:pPr>
            <a:r>
              <a:rPr lang="en-US" sz="1600" b="1" dirty="0" err="1" smtClean="0"/>
              <a:t>X_train</a:t>
            </a:r>
            <a:r>
              <a:rPr lang="en-US" sz="1600" b="1" dirty="0" smtClean="0"/>
              <a:t> 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108</a:t>
            </a:r>
            <a:endParaRPr lang="tr-TR" sz="1600" dirty="0" smtClean="0"/>
          </a:p>
          <a:p>
            <a:pPr marL="139700" indent="0">
              <a:buFont typeface="Raleway Medium"/>
              <a:buNone/>
            </a:pPr>
            <a:endParaRPr lang="tr-TR" sz="1600" dirty="0" smtClean="0"/>
          </a:p>
          <a:p>
            <a:pPr marL="139700" indent="0">
              <a:buFont typeface="Raleway Medium"/>
              <a:buNone/>
            </a:pPr>
            <a:r>
              <a:rPr lang="en-US" sz="1600" b="1" dirty="0" err="1" smtClean="0"/>
              <a:t>X_test</a:t>
            </a:r>
            <a:r>
              <a:rPr lang="en-US" sz="1600" b="1" dirty="0" smtClean="0"/>
              <a:t> length</a:t>
            </a:r>
            <a:r>
              <a:rPr lang="tr-TR" sz="1600" b="1" dirty="0" smtClean="0"/>
              <a:t> </a:t>
            </a:r>
            <a:r>
              <a:rPr lang="en-US" sz="1600" b="1" dirty="0" smtClean="0"/>
              <a:t>:</a:t>
            </a:r>
            <a:r>
              <a:rPr lang="tr-TR" sz="1600" b="1" dirty="0" smtClean="0"/>
              <a:t> </a:t>
            </a:r>
            <a:r>
              <a:rPr lang="en-US" sz="1600" dirty="0" smtClean="0"/>
              <a:t>27</a:t>
            </a:r>
          </a:p>
          <a:p>
            <a:pPr marL="139700" indent="0">
              <a:buFont typeface="Raleway Medium"/>
              <a:buNone/>
            </a:pPr>
            <a:endParaRPr lang="en-US" sz="1600" dirty="0" smtClean="0"/>
          </a:p>
          <a:p>
            <a:pPr marL="139700" indent="0">
              <a:buNone/>
            </a:pPr>
            <a:r>
              <a:rPr lang="en-US" sz="1600" b="1" dirty="0"/>
              <a:t>F1 </a:t>
            </a:r>
            <a:r>
              <a:rPr lang="en-US" sz="1600" b="1" dirty="0" smtClean="0"/>
              <a:t>Score</a:t>
            </a:r>
            <a:r>
              <a:rPr lang="tr-TR" sz="1600" b="1" dirty="0" smtClean="0"/>
              <a:t> </a:t>
            </a:r>
            <a:r>
              <a:rPr lang="en-US" sz="1600" b="1" dirty="0" smtClean="0"/>
              <a:t>: </a:t>
            </a:r>
            <a:r>
              <a:rPr lang="en-US" sz="1600" dirty="0" smtClean="0"/>
              <a:t>0.6667</a:t>
            </a:r>
            <a:endParaRPr lang="tr-TR" sz="1600" dirty="0" smtClean="0"/>
          </a:p>
          <a:p>
            <a:pPr marL="139700" indent="0">
              <a:buNone/>
            </a:pPr>
            <a:endParaRPr lang="tr-TR" sz="1600" dirty="0" smtClean="0"/>
          </a:p>
          <a:p>
            <a:pPr marL="139700" indent="0">
              <a:buNone/>
            </a:pPr>
            <a:r>
              <a:rPr lang="tr-TR" sz="1600" b="1" dirty="0" err="1" smtClean="0"/>
              <a:t>Accuracy</a:t>
            </a:r>
            <a:r>
              <a:rPr lang="tr-TR" sz="1600" b="1" dirty="0" smtClean="0"/>
              <a:t> : </a:t>
            </a:r>
            <a:r>
              <a:rPr lang="tr-TR" sz="1600" dirty="0"/>
              <a:t>0.6667</a:t>
            </a:r>
          </a:p>
        </p:txBody>
      </p:sp>
      <p:cxnSp>
        <p:nvCxnSpPr>
          <p:cNvPr id="9" name="Düz Bağlayıcı 8"/>
          <p:cNvCxnSpPr/>
          <p:nvPr/>
        </p:nvCxnSpPr>
        <p:spPr>
          <a:xfrm>
            <a:off x="3124200" y="1073727"/>
            <a:ext cx="0" cy="41217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5881254" y="1073727"/>
            <a:ext cx="41564" cy="41217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/>
          <p:cNvCxnSpPr/>
          <p:nvPr/>
        </p:nvCxnSpPr>
        <p:spPr>
          <a:xfrm>
            <a:off x="0" y="1073727"/>
            <a:ext cx="923405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Unvan 1"/>
          <p:cNvSpPr txBox="1">
            <a:spLocks/>
          </p:cNvSpPr>
          <p:nvPr/>
        </p:nvSpPr>
        <p:spPr>
          <a:xfrm>
            <a:off x="1923939" y="2063158"/>
            <a:ext cx="12921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1200" dirty="0" smtClean="0">
                <a:solidFill>
                  <a:schemeClr val="bg2"/>
                </a:solidFill>
              </a:rPr>
              <a:t>[[(TN</a:t>
            </a:r>
            <a:r>
              <a:rPr lang="tr-TR" sz="1200" dirty="0">
                <a:solidFill>
                  <a:schemeClr val="bg2"/>
                </a:solidFill>
              </a:rPr>
              <a:t>)  ,</a:t>
            </a:r>
            <a:r>
              <a:rPr lang="tr-TR" sz="1200" dirty="0" smtClean="0">
                <a:solidFill>
                  <a:schemeClr val="bg2"/>
                </a:solidFill>
              </a:rPr>
              <a:t>(FP</a:t>
            </a:r>
            <a:r>
              <a:rPr lang="tr-TR" sz="1200" dirty="0">
                <a:solidFill>
                  <a:schemeClr val="bg2"/>
                </a:solidFill>
              </a:rPr>
              <a:t>)]</a:t>
            </a:r>
          </a:p>
          <a:p>
            <a:r>
              <a:rPr lang="tr-TR" sz="1200" dirty="0">
                <a:solidFill>
                  <a:schemeClr val="bg2"/>
                </a:solidFill>
              </a:rPr>
              <a:t> </a:t>
            </a:r>
            <a:r>
              <a:rPr lang="tr-TR" sz="1200" dirty="0" smtClean="0">
                <a:solidFill>
                  <a:schemeClr val="bg2"/>
                </a:solidFill>
              </a:rPr>
              <a:t>[(FN), (TP</a:t>
            </a:r>
            <a:r>
              <a:rPr lang="tr-TR" sz="1200" dirty="0">
                <a:solidFill>
                  <a:schemeClr val="bg2"/>
                </a:solidFill>
              </a:rPr>
              <a:t>)]]</a:t>
            </a:r>
          </a:p>
        </p:txBody>
      </p:sp>
      <p:sp>
        <p:nvSpPr>
          <p:cNvPr id="21" name="Unvan 1"/>
          <p:cNvSpPr txBox="1">
            <a:spLocks/>
          </p:cNvSpPr>
          <p:nvPr/>
        </p:nvSpPr>
        <p:spPr>
          <a:xfrm>
            <a:off x="4644518" y="2063158"/>
            <a:ext cx="12921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1200" dirty="0" smtClean="0">
                <a:solidFill>
                  <a:schemeClr val="bg2"/>
                </a:solidFill>
              </a:rPr>
              <a:t>[[(TN</a:t>
            </a:r>
            <a:r>
              <a:rPr lang="tr-TR" sz="1200" dirty="0">
                <a:solidFill>
                  <a:schemeClr val="bg2"/>
                </a:solidFill>
              </a:rPr>
              <a:t>)  ,</a:t>
            </a:r>
            <a:r>
              <a:rPr lang="tr-TR" sz="1200" dirty="0" smtClean="0">
                <a:solidFill>
                  <a:schemeClr val="bg2"/>
                </a:solidFill>
              </a:rPr>
              <a:t>(FP</a:t>
            </a:r>
            <a:r>
              <a:rPr lang="tr-TR" sz="1200" dirty="0">
                <a:solidFill>
                  <a:schemeClr val="bg2"/>
                </a:solidFill>
              </a:rPr>
              <a:t>)]</a:t>
            </a:r>
          </a:p>
          <a:p>
            <a:r>
              <a:rPr lang="tr-TR" sz="1200" dirty="0">
                <a:solidFill>
                  <a:schemeClr val="bg2"/>
                </a:solidFill>
              </a:rPr>
              <a:t> </a:t>
            </a:r>
            <a:r>
              <a:rPr lang="tr-TR" sz="1200" dirty="0" smtClean="0">
                <a:solidFill>
                  <a:schemeClr val="bg2"/>
                </a:solidFill>
              </a:rPr>
              <a:t>[(FN), (TP</a:t>
            </a:r>
            <a:r>
              <a:rPr lang="tr-TR" sz="1200" dirty="0">
                <a:solidFill>
                  <a:schemeClr val="bg2"/>
                </a:solidFill>
              </a:rPr>
              <a:t>)]]</a:t>
            </a:r>
          </a:p>
        </p:txBody>
      </p:sp>
      <p:sp>
        <p:nvSpPr>
          <p:cNvPr id="24" name="Unvan 1"/>
          <p:cNvSpPr txBox="1">
            <a:spLocks/>
          </p:cNvSpPr>
          <p:nvPr/>
        </p:nvSpPr>
        <p:spPr>
          <a:xfrm>
            <a:off x="7699445" y="2063158"/>
            <a:ext cx="12921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 b="0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1200" dirty="0" smtClean="0">
                <a:solidFill>
                  <a:schemeClr val="bg2"/>
                </a:solidFill>
              </a:rPr>
              <a:t>[[(TN</a:t>
            </a:r>
            <a:r>
              <a:rPr lang="tr-TR" sz="1200" dirty="0">
                <a:solidFill>
                  <a:schemeClr val="bg2"/>
                </a:solidFill>
              </a:rPr>
              <a:t>)  ,</a:t>
            </a:r>
            <a:r>
              <a:rPr lang="tr-TR" sz="1200" dirty="0" smtClean="0">
                <a:solidFill>
                  <a:schemeClr val="bg2"/>
                </a:solidFill>
              </a:rPr>
              <a:t>(FP</a:t>
            </a:r>
            <a:r>
              <a:rPr lang="tr-TR" sz="1200" dirty="0">
                <a:solidFill>
                  <a:schemeClr val="bg2"/>
                </a:solidFill>
              </a:rPr>
              <a:t>)]</a:t>
            </a:r>
          </a:p>
          <a:p>
            <a:r>
              <a:rPr lang="tr-TR" sz="1200" dirty="0">
                <a:solidFill>
                  <a:schemeClr val="bg2"/>
                </a:solidFill>
              </a:rPr>
              <a:t> </a:t>
            </a:r>
            <a:r>
              <a:rPr lang="tr-TR" sz="1200" dirty="0" smtClean="0">
                <a:solidFill>
                  <a:schemeClr val="bg2"/>
                </a:solidFill>
              </a:rPr>
              <a:t>[(FN), (TP</a:t>
            </a:r>
            <a:r>
              <a:rPr lang="tr-TR" sz="1200" dirty="0">
                <a:solidFill>
                  <a:schemeClr val="bg2"/>
                </a:solidFill>
              </a:rPr>
              <a:t>)]]</a:t>
            </a:r>
          </a:p>
        </p:txBody>
      </p:sp>
    </p:spTree>
    <p:extLst>
      <p:ext uri="{BB962C8B-B14F-4D97-AF65-F5344CB8AC3E}">
        <p14:creationId xmlns:p14="http://schemas.microsoft.com/office/powerpoint/2010/main" val="78674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phrotic Syndrome Treatments Breakthrough by Slidesgo">
  <a:themeElements>
    <a:clrScheme name="Simple Light">
      <a:dk1>
        <a:srgbClr val="151646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483</Words>
  <Application>Microsoft Office PowerPoint</Application>
  <PresentationFormat>Ekran Gösterisi (16:9)</PresentationFormat>
  <Paragraphs>148</Paragraphs>
  <Slides>11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Arial</vt:lpstr>
      <vt:lpstr>Raleway</vt:lpstr>
      <vt:lpstr>Righteous</vt:lpstr>
      <vt:lpstr>Raleway Medium</vt:lpstr>
      <vt:lpstr>Nephrotic Syndrome Treatments Breakthrough by Slidesgo</vt:lpstr>
      <vt:lpstr>Classification of  Hypertension on Individuals using  Decision Tree Algorithm</vt:lpstr>
      <vt:lpstr>What i aimed for this project</vt:lpstr>
      <vt:lpstr>Features, used for classification</vt:lpstr>
      <vt:lpstr>Feature - Gender</vt:lpstr>
      <vt:lpstr>Feature – Family History</vt:lpstr>
      <vt:lpstr>Feature - Smoke</vt:lpstr>
      <vt:lpstr>Target Variable - Hypertension</vt:lpstr>
      <vt:lpstr>Calculations on the dataset</vt:lpstr>
      <vt:lpstr>The Results for fold 1 , 2 , 3</vt:lpstr>
      <vt:lpstr>The Results for fold 4, 5</vt:lpstr>
      <vt:lpstr>Overall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 Blood Pressure Disease on Individuals using  Decision Tree Algorithm</dc:title>
  <cp:lastModifiedBy>DELL</cp:lastModifiedBy>
  <cp:revision>50</cp:revision>
  <dcterms:modified xsi:type="dcterms:W3CDTF">2024-01-11T07:13:23Z</dcterms:modified>
</cp:coreProperties>
</file>